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58" r:id="rId4"/>
    <p:sldId id="257" r:id="rId5"/>
    <p:sldId id="260" r:id="rId6"/>
    <p:sldId id="259" r:id="rId7"/>
    <p:sldId id="261" r:id="rId8"/>
    <p:sldId id="263" r:id="rId9"/>
    <p:sldId id="264" r:id="rId10"/>
    <p:sldId id="272" r:id="rId11"/>
    <p:sldId id="271" r:id="rId12"/>
    <p:sldId id="265" r:id="rId13"/>
    <p:sldId id="267" r:id="rId14"/>
    <p:sldId id="27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  <a:srgbClr val="1F4354"/>
    <a:srgbClr val="367589"/>
    <a:srgbClr val="99CDCD"/>
    <a:srgbClr val="55A49B"/>
    <a:srgbClr val="C35726"/>
    <a:srgbClr val="F4B854"/>
    <a:srgbClr val="E592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70"/>
    <p:restoredTop sz="92466"/>
  </p:normalViewPr>
  <p:slideViewPr>
    <p:cSldViewPr snapToGrid="0" snapToObjects="1">
      <p:cViewPr varScale="1">
        <p:scale>
          <a:sx n="80" d="100"/>
          <a:sy n="80" d="100"/>
        </p:scale>
        <p:origin x="208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of hands.  Who writes a majority of their progress notes after session.  Who writes a majority during.</a:t>
            </a:r>
          </a:p>
          <a:p>
            <a:r>
              <a:rPr lang="en-US" dirty="0"/>
              <a:t>How many of you have gone to a hair appointment and your stylist says “I’ll do your color during your appointment, but you’ll need to come to my house after hours so I can finish the cut.”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this relevant now?  </a:t>
            </a:r>
          </a:p>
          <a:p>
            <a:r>
              <a:rPr lang="en-US" dirty="0"/>
              <a:t>Because we want everyone to engage in practices that are both clinically appropriate and sustainable.  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44964816-90EF-49BF-BB8A-05D457E0AE37}"/>
              </a:ext>
            </a:extLst>
          </p:cNvPr>
          <p:cNvSpPr>
            <a:spLocks noGrp="1"/>
          </p:cNvSpPr>
          <p:nvPr/>
        </p:nvSpPr>
        <p:spPr>
          <a:xfrm>
            <a:off x="943570" y="1063377"/>
            <a:ext cx="2713018" cy="13900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95"/>
              </a:lnSpc>
              <a:buNone/>
            </a:pPr>
            <a:endParaRPr sz="730" b="1" dirty="0">
              <a:solidFill>
                <a:srgbClr val="5BB5A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E2B1253-A068-4F36-AD21-C9F8A973FC55}"/>
              </a:ext>
            </a:extLst>
          </p:cNvPr>
          <p:cNvSpPr>
            <a:spLocks noGrp="1"/>
          </p:cNvSpPr>
          <p:nvPr/>
        </p:nvSpPr>
        <p:spPr>
          <a:xfrm>
            <a:off x="571500" y="2063353"/>
            <a:ext cx="6401794" cy="53792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4494"/>
              </a:lnSpc>
              <a:spcAft>
                <a:spcPts val="1350"/>
              </a:spcAft>
              <a:buNone/>
            </a:pPr>
            <a:r>
              <a:rPr lang="en-US" sz="4280">
                <a:solidFill>
                  <a:srgbClr val="99CDCD"/>
                </a:solidFill>
                <a:latin typeface="Calibri Light"/>
                <a:ea typeface="Calibri Light"/>
                <a:cs typeface="Calibri Light"/>
              </a:rPr>
              <a:t>Finalized and Free to Be</a:t>
            </a:r>
            <a:endParaRPr sz="4280" dirty="0">
              <a:solidFill>
                <a:srgbClr val="99CDCD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96149FC-AD8C-4221-9861-089CD0642DBC}"/>
              </a:ext>
            </a:extLst>
          </p:cNvPr>
          <p:cNvSpPr>
            <a:spLocks noGrp="1"/>
          </p:cNvSpPr>
          <p:nvPr/>
        </p:nvSpPr>
        <p:spPr>
          <a:xfrm>
            <a:off x="571500" y="2601278"/>
            <a:ext cx="7200000" cy="5219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958"/>
              </a:lnSpc>
              <a:spcAft>
                <a:spcPts val="2700"/>
              </a:spcAft>
              <a:buNone/>
            </a:pPr>
            <a:r>
              <a:rPr lang="en-US" sz="135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Collaborative documentation for better balance.  </a:t>
            </a:r>
            <a:r>
              <a:rPr sz="135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Better Care. Better Notes.</a:t>
            </a:r>
            <a:r>
              <a:rPr lang="en-US" sz="135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More of Your Day Back.</a:t>
            </a: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A18D50A8-71F7-47E7-9E0B-0F9B0D750144}"/>
              </a:ext>
            </a:extLst>
          </p:cNvPr>
          <p:cNvSpPr>
            <a:spLocks noGrp="1"/>
          </p:cNvSpPr>
          <p:nvPr/>
        </p:nvSpPr>
        <p:spPr>
          <a:xfrm>
            <a:off x="7929265" y="429220"/>
            <a:ext cx="675397" cy="128647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130"/>
              </a:lnSpc>
              <a:buNone/>
            </a:pPr>
            <a:endParaRPr sz="10130" b="1" dirty="0">
              <a:solidFill>
                <a:srgbClr val="5BB5A2">
                  <a:alpha val="8000"/>
                </a:srgbClr>
              </a:solidFill>
              <a:latin typeface="Cambria"/>
              <a:ea typeface="Cambria"/>
              <a:cs typeface="Cambria"/>
            </a:endParaRPr>
          </a:p>
        </p:txBody>
      </p:sp>
      <p:sp>
        <p:nvSpPr>
          <p:cNvPr id="30" name="Presenters"/>
          <p:cNvSpPr>
            <a:spLocks noGrp="1"/>
          </p:cNvSpPr>
          <p:nvPr/>
        </p:nvSpPr>
        <p:spPr>
          <a:xfrm>
            <a:off x="571500" y="2879203"/>
            <a:ext cx="7200000" cy="2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EBEBEB"/>
                </a:solidFill>
                <a:latin typeface="Calibri"/>
              </a:rPr>
              <a:t>Presented by Topher Fuqua and Lauren Smith</a:t>
            </a:r>
          </a:p>
        </p:txBody>
      </p:sp>
    </p:spTree>
    <p:extLst>
      <p:ext uri="{BB962C8B-B14F-4D97-AF65-F5344CB8AC3E}">
        <p14:creationId xmlns:p14="http://schemas.microsoft.com/office/powerpoint/2010/main" val="1849942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AccentBar"/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45000"/>
                </a:srgbClr>
              </a:gs>
              <a:gs pos="70000">
                <a:srgbClr val="5BB5A2">
                  <a:alpha val="1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1" name="Eyebrow"/>
          <p:cNvSpPr>
            <a:spLocks noGrp="1"/>
          </p:cNvSpPr>
          <p:nvPr/>
        </p:nvSpPr>
        <p:spPr>
          <a:xfrm>
            <a:off x="514350" y="314920"/>
            <a:ext cx="7000000" cy="1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CARE PLAN GUIDE</a:t>
            </a:r>
          </a:p>
        </p:txBody>
      </p:sp>
      <p:sp>
        <p:nvSpPr>
          <p:cNvPr id="302" name="Title"/>
          <p:cNvSpPr>
            <a:spLocks noGrp="1"/>
          </p:cNvSpPr>
          <p:nvPr/>
        </p:nvSpPr>
        <p:spPr>
          <a:xfrm>
            <a:off x="514350" y="490091"/>
            <a:ext cx="8100000" cy="3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Building the plan is a conversation, not an interview.</a:t>
            </a:r>
          </a:p>
        </p:txBody>
      </p:sp>
      <p:sp>
        <p:nvSpPr>
          <p:cNvPr id="303" name="Col 0"/>
          <p:cNvSpPr>
            <a:spLocks noGrp="1"/>
          </p:cNvSpPr>
          <p:nvPr/>
        </p:nvSpPr>
        <p:spPr>
          <a:xfrm>
            <a:off x="514350" y="1080000"/>
            <a:ext cx="2593333" cy="2060000"/>
          </a:xfrm>
          <a:prstGeom prst="roundRect">
            <a:avLst>
              <a:gd name="adj" fmla="val 5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5" name="ColH 0"/>
          <p:cNvSpPr>
            <a:spLocks noGrp="1"/>
          </p:cNvSpPr>
          <p:nvPr/>
        </p:nvSpPr>
        <p:spPr>
          <a:xfrm>
            <a:off x="714350" y="1253045"/>
            <a:ext cx="2193333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2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Before the session</a:t>
            </a:r>
          </a:p>
        </p:txBody>
      </p:sp>
      <p:sp>
        <p:nvSpPr>
          <p:cNvPr id="306" name="ColS 0"/>
          <p:cNvSpPr>
            <a:spLocks noGrp="1"/>
          </p:cNvSpPr>
          <p:nvPr/>
        </p:nvSpPr>
        <p:spPr>
          <a:xfrm>
            <a:off x="714350" y="1513045"/>
            <a:ext cx="219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780"/>
              </a:lnSpc>
              <a:buNone/>
            </a:pPr>
            <a:r>
              <a:rPr lang="en-US" sz="700" b="1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PREPARE SO YOU CAN BE PRESENT</a:t>
            </a:r>
          </a:p>
        </p:txBody>
      </p:sp>
      <p:sp>
        <p:nvSpPr>
          <p:cNvPr id="307" name="Dot 00"/>
          <p:cNvSpPr>
            <a:spLocks noGrp="1"/>
          </p:cNvSpPr>
          <p:nvPr/>
        </p:nvSpPr>
        <p:spPr>
          <a:xfrm>
            <a:off x="724350" y="178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8" name="Item 00"/>
          <p:cNvSpPr>
            <a:spLocks noGrp="1"/>
          </p:cNvSpPr>
          <p:nvPr/>
        </p:nvSpPr>
        <p:spPr>
          <a:xfrm>
            <a:off x="864350" y="1733045"/>
            <a:ext cx="2033333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Review the last care plan, assessment, diagnoses, and recent progress notes.</a:t>
            </a:r>
          </a:p>
        </p:txBody>
      </p:sp>
      <p:sp>
        <p:nvSpPr>
          <p:cNvPr id="309" name="Dot 01"/>
          <p:cNvSpPr>
            <a:spLocks noGrp="1"/>
          </p:cNvSpPr>
          <p:nvPr/>
        </p:nvSpPr>
        <p:spPr>
          <a:xfrm>
            <a:off x="724350" y="220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0" name="Item 01"/>
          <p:cNvSpPr>
            <a:spLocks noGrp="1"/>
          </p:cNvSpPr>
          <p:nvPr/>
        </p:nvSpPr>
        <p:spPr>
          <a:xfrm>
            <a:off x="864350" y="2153045"/>
            <a:ext cx="2033333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Highlight what needs confirming, updating, removing, or adding.</a:t>
            </a:r>
          </a:p>
        </p:txBody>
      </p:sp>
      <p:sp>
        <p:nvSpPr>
          <p:cNvPr id="311" name="Dot 02"/>
          <p:cNvSpPr>
            <a:spLocks noGrp="1"/>
          </p:cNvSpPr>
          <p:nvPr/>
        </p:nvSpPr>
        <p:spPr>
          <a:xfrm>
            <a:off x="724350" y="262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2" name="Item 02"/>
          <p:cNvSpPr>
            <a:spLocks noGrp="1"/>
          </p:cNvSpPr>
          <p:nvPr/>
        </p:nvSpPr>
        <p:spPr>
          <a:xfrm>
            <a:off x="864350" y="2573045"/>
            <a:ext cx="2033333" cy="284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 dirty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Consider age, interests, and developmental level.</a:t>
            </a:r>
          </a:p>
        </p:txBody>
      </p:sp>
      <p:sp>
        <p:nvSpPr>
          <p:cNvPr id="313" name="Col 1"/>
          <p:cNvSpPr>
            <a:spLocks noGrp="1"/>
          </p:cNvSpPr>
          <p:nvPr/>
        </p:nvSpPr>
        <p:spPr>
          <a:xfrm>
            <a:off x="3267683" y="1080000"/>
            <a:ext cx="2593333" cy="2060000"/>
          </a:xfrm>
          <a:prstGeom prst="roundRect">
            <a:avLst>
              <a:gd name="adj" fmla="val 5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5" name="ColH 1"/>
          <p:cNvSpPr>
            <a:spLocks noGrp="1"/>
          </p:cNvSpPr>
          <p:nvPr/>
        </p:nvSpPr>
        <p:spPr>
          <a:xfrm>
            <a:off x="3467683" y="1253045"/>
            <a:ext cx="2193333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2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Set the tone</a:t>
            </a:r>
          </a:p>
        </p:txBody>
      </p:sp>
      <p:sp>
        <p:nvSpPr>
          <p:cNvPr id="316" name="ColS 1"/>
          <p:cNvSpPr>
            <a:spLocks noGrp="1"/>
          </p:cNvSpPr>
          <p:nvPr/>
        </p:nvSpPr>
        <p:spPr>
          <a:xfrm>
            <a:off x="3467683" y="1513045"/>
            <a:ext cx="219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780"/>
              </a:lnSpc>
              <a:buNone/>
            </a:pPr>
            <a:r>
              <a:rPr lang="en-US" sz="700" b="1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COLLABORATIVE, NOT CLINICAL</a:t>
            </a:r>
          </a:p>
        </p:txBody>
      </p:sp>
      <p:sp>
        <p:nvSpPr>
          <p:cNvPr id="317" name="Dot 10"/>
          <p:cNvSpPr>
            <a:spLocks noGrp="1"/>
          </p:cNvSpPr>
          <p:nvPr/>
        </p:nvSpPr>
        <p:spPr>
          <a:xfrm>
            <a:off x="3477683" y="178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8" name="Item 10"/>
          <p:cNvSpPr>
            <a:spLocks noGrp="1"/>
          </p:cNvSpPr>
          <p:nvPr/>
        </p:nvSpPr>
        <p:spPr>
          <a:xfrm>
            <a:off x="3617683" y="1733045"/>
            <a:ext cx="2033333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Sit side-by-side with the laptop rather than across from them.</a:t>
            </a:r>
          </a:p>
        </p:txBody>
      </p:sp>
      <p:sp>
        <p:nvSpPr>
          <p:cNvPr id="319" name="Dot 11"/>
          <p:cNvSpPr>
            <a:spLocks noGrp="1"/>
          </p:cNvSpPr>
          <p:nvPr/>
        </p:nvSpPr>
        <p:spPr>
          <a:xfrm>
            <a:off x="3477683" y="220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0" name="Item 11"/>
          <p:cNvSpPr>
            <a:spLocks noGrp="1"/>
          </p:cNvSpPr>
          <p:nvPr/>
        </p:nvSpPr>
        <p:spPr>
          <a:xfrm>
            <a:off x="3617683" y="2153045"/>
            <a:ext cx="2033333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Say plainly that you’re building the plan together, and you want it to reflect what matters to them.</a:t>
            </a:r>
          </a:p>
        </p:txBody>
      </p:sp>
      <p:sp>
        <p:nvSpPr>
          <p:cNvPr id="321" name="Dot 12"/>
          <p:cNvSpPr>
            <a:spLocks noGrp="1"/>
          </p:cNvSpPr>
          <p:nvPr/>
        </p:nvSpPr>
        <p:spPr>
          <a:xfrm>
            <a:off x="3477683" y="262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2" name="Item 12"/>
          <p:cNvSpPr>
            <a:spLocks noGrp="1"/>
          </p:cNvSpPr>
          <p:nvPr/>
        </p:nvSpPr>
        <p:spPr>
          <a:xfrm>
            <a:off x="3617683" y="2573045"/>
            <a:ext cx="2033333" cy="284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 dirty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Check in first about whether a parent joins — often better near the end.</a:t>
            </a:r>
          </a:p>
        </p:txBody>
      </p:sp>
      <p:sp>
        <p:nvSpPr>
          <p:cNvPr id="323" name="Col 2"/>
          <p:cNvSpPr>
            <a:spLocks noGrp="1"/>
          </p:cNvSpPr>
          <p:nvPr/>
        </p:nvSpPr>
        <p:spPr>
          <a:xfrm>
            <a:off x="6021016" y="1080000"/>
            <a:ext cx="2593333" cy="2060000"/>
          </a:xfrm>
          <a:prstGeom prst="roundRect">
            <a:avLst>
              <a:gd name="adj" fmla="val 5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5" name="ColH 2"/>
          <p:cNvSpPr>
            <a:spLocks noGrp="1"/>
          </p:cNvSpPr>
          <p:nvPr/>
        </p:nvSpPr>
        <p:spPr>
          <a:xfrm>
            <a:off x="6221016" y="1253045"/>
            <a:ext cx="2193333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80"/>
              </a:lnSpc>
              <a:buNone/>
            </a:pPr>
            <a:r>
              <a:rPr lang="en-US" sz="112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Make it interactive</a:t>
            </a:r>
          </a:p>
        </p:txBody>
      </p:sp>
      <p:sp>
        <p:nvSpPr>
          <p:cNvPr id="326" name="ColS 2"/>
          <p:cNvSpPr>
            <a:spLocks noGrp="1"/>
          </p:cNvSpPr>
          <p:nvPr/>
        </p:nvSpPr>
        <p:spPr>
          <a:xfrm>
            <a:off x="6221016" y="1513045"/>
            <a:ext cx="219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780"/>
              </a:lnSpc>
              <a:buNone/>
            </a:pPr>
            <a:r>
              <a:rPr lang="en-US" sz="700" b="1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USE WHAT THEY CARE ABOUT</a:t>
            </a:r>
          </a:p>
        </p:txBody>
      </p:sp>
      <p:sp>
        <p:nvSpPr>
          <p:cNvPr id="327" name="Dot 20"/>
          <p:cNvSpPr>
            <a:spLocks noGrp="1"/>
          </p:cNvSpPr>
          <p:nvPr/>
        </p:nvSpPr>
        <p:spPr>
          <a:xfrm>
            <a:off x="6231016" y="178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8" name="Item 20"/>
          <p:cNvSpPr>
            <a:spLocks noGrp="1"/>
          </p:cNvSpPr>
          <p:nvPr/>
        </p:nvSpPr>
        <p:spPr>
          <a:xfrm>
            <a:off x="6371016" y="1733045"/>
            <a:ext cx="2033333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With new clients, build rapport first — try This or That, or Two Truths &amp; a Wish.</a:t>
            </a:r>
          </a:p>
        </p:txBody>
      </p:sp>
      <p:sp>
        <p:nvSpPr>
          <p:cNvPr id="329" name="Dot 21"/>
          <p:cNvSpPr>
            <a:spLocks noGrp="1"/>
          </p:cNvSpPr>
          <p:nvPr/>
        </p:nvSpPr>
        <p:spPr>
          <a:xfrm>
            <a:off x="6231016" y="220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0" name="Item 21"/>
          <p:cNvSpPr>
            <a:spLocks noGrp="1"/>
          </p:cNvSpPr>
          <p:nvPr/>
        </p:nvSpPr>
        <p:spPr>
          <a:xfrm>
            <a:off x="6371016" y="2153045"/>
            <a:ext cx="2033333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Organize the conversation around their interests: blueprint = goals, toolbox = strengths, boss battles = challenges.</a:t>
            </a:r>
          </a:p>
        </p:txBody>
      </p:sp>
      <p:sp>
        <p:nvSpPr>
          <p:cNvPr id="331" name="Dot 22"/>
          <p:cNvSpPr>
            <a:spLocks noGrp="1"/>
          </p:cNvSpPr>
          <p:nvPr/>
        </p:nvSpPr>
        <p:spPr>
          <a:xfrm>
            <a:off x="6231016" y="2628045"/>
            <a:ext cx="58000" cy="58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2" name="Item 22"/>
          <p:cNvSpPr>
            <a:spLocks noGrp="1"/>
          </p:cNvSpPr>
          <p:nvPr/>
        </p:nvSpPr>
        <p:spPr>
          <a:xfrm>
            <a:off x="6371016" y="2573045"/>
            <a:ext cx="2033333" cy="26483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 dirty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Use what’s already documented: “Is that still true, kind of true, or not anymore?”</a:t>
            </a:r>
          </a:p>
        </p:txBody>
      </p:sp>
      <p:sp>
        <p:nvSpPr>
          <p:cNvPr id="333" name="GoalCard"/>
          <p:cNvSpPr>
            <a:spLocks noGrp="1"/>
          </p:cNvSpPr>
          <p:nvPr/>
        </p:nvSpPr>
        <p:spPr>
          <a:xfrm>
            <a:off x="514350" y="3260000"/>
            <a:ext cx="4900000" cy="1020000"/>
          </a:xfrm>
          <a:prstGeom prst="roundRect">
            <a:avLst>
              <a:gd name="adj" fmla="val 8000"/>
            </a:avLst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4" name="GoalH"/>
          <p:cNvSpPr>
            <a:spLocks noGrp="1"/>
          </p:cNvSpPr>
          <p:nvPr/>
        </p:nvSpPr>
        <p:spPr>
          <a:xfrm>
            <a:off x="754350" y="3410000"/>
            <a:ext cx="4420000" cy="2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20"/>
              </a:lnSpc>
              <a:buNone/>
            </a:pPr>
            <a:r>
              <a:rPr lang="en-US" sz="680" b="1">
                <a:solidFill>
                  <a:srgbClr val="14303E"/>
                </a:solidFill>
                <a:latin typeface="Calibri"/>
                <a:ea typeface="Calibri"/>
                <a:cs typeface="Calibri"/>
              </a:rPr>
              <a:t>TURN THEIR WORDS INTO GOALS</a:t>
            </a:r>
          </a:p>
        </p:txBody>
      </p:sp>
      <p:sp>
        <p:nvSpPr>
          <p:cNvPr id="335" name="GoalQ"/>
          <p:cNvSpPr>
            <a:spLocks noGrp="1"/>
          </p:cNvSpPr>
          <p:nvPr/>
        </p:nvSpPr>
        <p:spPr>
          <a:xfrm>
            <a:off x="754350" y="3660000"/>
            <a:ext cx="2100000" cy="4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50" b="1">
                <a:solidFill>
                  <a:srgbClr val="14303E"/>
                </a:solidFill>
                <a:latin typeface="Calibri"/>
                <a:ea typeface="Calibri"/>
                <a:cs typeface="Calibri"/>
              </a:rPr>
              <a:t>“I get mad really fast.”</a:t>
            </a:r>
          </a:p>
        </p:txBody>
      </p:sp>
      <p:sp>
        <p:nvSpPr>
          <p:cNvPr id="336" name="GoalArw"/>
          <p:cNvSpPr>
            <a:spLocks noGrp="1"/>
          </p:cNvSpPr>
          <p:nvPr/>
        </p:nvSpPr>
        <p:spPr>
          <a:xfrm>
            <a:off x="2894350" y="3660000"/>
            <a:ext cx="320000" cy="3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>
                <a:solidFill>
                  <a:srgbClr val="14303E"/>
                </a:solidFill>
                <a:latin typeface="Calibri"/>
                <a:ea typeface="Calibri"/>
                <a:cs typeface="Calibri"/>
              </a:rPr>
              <a:t>→</a:t>
            </a:r>
          </a:p>
        </p:txBody>
      </p:sp>
      <p:sp>
        <p:nvSpPr>
          <p:cNvPr id="337" name="GoalG"/>
          <p:cNvSpPr>
            <a:spLocks noGrp="1"/>
          </p:cNvSpPr>
          <p:nvPr/>
        </p:nvSpPr>
        <p:spPr>
          <a:xfrm>
            <a:off x="3274350" y="3660000"/>
            <a:ext cx="1900000" cy="4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20"/>
              </a:lnSpc>
              <a:buNone/>
            </a:pPr>
            <a:r>
              <a:rPr lang="en-US" sz="930" b="0">
                <a:solidFill>
                  <a:srgbClr val="14303E"/>
                </a:solidFill>
                <a:latin typeface="Calibri"/>
                <a:ea typeface="Calibri"/>
                <a:cs typeface="Calibri"/>
              </a:rPr>
              <a:t>Improve emotional regulation and use coping skills before reacting.</a:t>
            </a:r>
          </a:p>
        </p:txBody>
      </p:sp>
      <p:sp>
        <p:nvSpPr>
          <p:cNvPr id="338" name="SumCard"/>
          <p:cNvSpPr>
            <a:spLocks noGrp="1"/>
          </p:cNvSpPr>
          <p:nvPr/>
        </p:nvSpPr>
        <p:spPr>
          <a:xfrm>
            <a:off x="5574350" y="3260000"/>
            <a:ext cx="3055650" cy="102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9" name="SumH"/>
          <p:cNvSpPr>
            <a:spLocks noGrp="1"/>
          </p:cNvSpPr>
          <p:nvPr/>
        </p:nvSpPr>
        <p:spPr>
          <a:xfrm>
            <a:off x="5814350" y="3410000"/>
            <a:ext cx="2575650" cy="2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20"/>
              </a:lnSpc>
              <a:buNone/>
            </a:pPr>
            <a:r>
              <a:rPr lang="en-US" sz="68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END WITH A SUMMARY</a:t>
            </a:r>
          </a:p>
        </p:txBody>
      </p:sp>
      <p:sp>
        <p:nvSpPr>
          <p:cNvPr id="340" name="SumB"/>
          <p:cNvSpPr>
            <a:spLocks noGrp="1"/>
          </p:cNvSpPr>
          <p:nvPr/>
        </p:nvSpPr>
        <p:spPr>
          <a:xfrm>
            <a:off x="5814350" y="3650000"/>
            <a:ext cx="2575650" cy="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8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Recap what they want to work on, their strengths, supports, and goals — then ask, “Did I get that right?”</a:t>
            </a:r>
          </a:p>
        </p:txBody>
      </p:sp>
      <p:sp>
        <p:nvSpPr>
          <p:cNvPr id="341" name="Foot"/>
          <p:cNvSpPr>
            <a:spLocks noGrp="1"/>
          </p:cNvSpPr>
          <p:nvPr/>
        </p:nvSpPr>
        <p:spPr>
          <a:xfrm>
            <a:off x="514350" y="4420000"/>
            <a:ext cx="8100000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40"/>
              </a:lnSpc>
              <a:buNone/>
            </a:pPr>
            <a:r>
              <a:rPr lang="en-US" sz="85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Pre-fill objective sections ahead of time, start from the previous plan, park off-track topics for a future session — and finalize within 24 hours.</a:t>
            </a:r>
          </a:p>
        </p:txBody>
      </p:sp>
    </p:spTree>
    <p:extLst>
      <p:ext uri="{BB962C8B-B14F-4D97-AF65-F5344CB8AC3E}">
        <p14:creationId xmlns:p14="http://schemas.microsoft.com/office/powerpoint/2010/main" val="1292620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AccentBar"/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45000"/>
                </a:srgbClr>
              </a:gs>
              <a:gs pos="70000">
                <a:srgbClr val="5BB5A2">
                  <a:alpha val="1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01" name="Eyebrow"/>
          <p:cNvSpPr>
            <a:spLocks noGrp="1"/>
          </p:cNvSpPr>
          <p:nvPr/>
        </p:nvSpPr>
        <p:spPr>
          <a:xfrm>
            <a:off x="514350" y="314920"/>
            <a:ext cx="7000000" cy="1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NORMALIZING THE AWKWARD</a:t>
            </a:r>
          </a:p>
        </p:txBody>
      </p:sp>
      <p:sp>
        <p:nvSpPr>
          <p:cNvPr id="602" name="Title"/>
          <p:cNvSpPr>
            <a:spLocks noGrp="1"/>
          </p:cNvSpPr>
          <p:nvPr/>
        </p:nvSpPr>
        <p:spPr>
          <a:xfrm>
            <a:off x="514350" y="490091"/>
            <a:ext cx="8100000" cy="3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What if they’re watching me type?</a:t>
            </a:r>
          </a:p>
        </p:txBody>
      </p:sp>
      <p:sp>
        <p:nvSpPr>
          <p:cNvPr id="603" name="Panel"/>
          <p:cNvSpPr>
            <a:spLocks noGrp="1"/>
          </p:cNvSpPr>
          <p:nvPr/>
        </p:nvSpPr>
        <p:spPr>
          <a:xfrm>
            <a:off x="514350" y="1080000"/>
            <a:ext cx="3100000" cy="2320000"/>
          </a:xfrm>
          <a:prstGeom prst="roundRect">
            <a:avLst>
              <a:gd name="adj" fmla="val 6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04" name="PRule"/>
          <p:cNvSpPr>
            <a:spLocks noGrp="1"/>
          </p:cNvSpPr>
          <p:nvPr/>
        </p:nvSpPr>
        <p:spPr>
          <a:xfrm>
            <a:off x="754350" y="1310000"/>
            <a:ext cx="180000" cy="30000"/>
          </a:xfrm>
          <a:prstGeom prst="rect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05" name="PH"/>
          <p:cNvSpPr>
            <a:spLocks noGrp="1"/>
          </p:cNvSpPr>
          <p:nvPr/>
        </p:nvSpPr>
        <p:spPr>
          <a:xfrm>
            <a:off x="754350" y="1440000"/>
            <a:ext cx="2620000" cy="6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50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The discomfort is usually ours, not theirs.</a:t>
            </a:r>
          </a:p>
        </p:txBody>
      </p:sp>
      <p:sp>
        <p:nvSpPr>
          <p:cNvPr id="606" name="PB1"/>
          <p:cNvSpPr>
            <a:spLocks noGrp="1"/>
          </p:cNvSpPr>
          <p:nvPr/>
        </p:nvSpPr>
        <p:spPr>
          <a:xfrm>
            <a:off x="754350" y="2140000"/>
            <a:ext cx="2620000" cy="5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6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Clients rarely notice your typing speed. They notice whether you got them right.</a:t>
            </a:r>
          </a:p>
        </p:txBody>
      </p:sp>
      <p:sp>
        <p:nvSpPr>
          <p:cNvPr id="607" name="PB2"/>
          <p:cNvSpPr>
            <a:spLocks noGrp="1"/>
          </p:cNvSpPr>
          <p:nvPr/>
        </p:nvSpPr>
        <p:spPr>
          <a:xfrm>
            <a:off x="754350" y="2660000"/>
            <a:ext cx="2620000" cy="5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6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It feels awkward for about three sessions. Then it doesn’t.</a:t>
            </a:r>
          </a:p>
        </p:txBody>
      </p:sp>
      <p:sp>
        <p:nvSpPr>
          <p:cNvPr id="608" name="Tile 0"/>
          <p:cNvSpPr>
            <a:spLocks noGrp="1"/>
          </p:cNvSpPr>
          <p:nvPr/>
        </p:nvSpPr>
        <p:spPr>
          <a:xfrm>
            <a:off x="3800000" y="1080000"/>
            <a:ext cx="2335000" cy="10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09" name="TileN 0"/>
          <p:cNvSpPr>
            <a:spLocks noGrp="1"/>
          </p:cNvSpPr>
          <p:nvPr/>
        </p:nvSpPr>
        <p:spPr>
          <a:xfrm>
            <a:off x="4000000" y="1250000"/>
            <a:ext cx="3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610" name="TileH 0"/>
          <p:cNvSpPr>
            <a:spLocks noGrp="1"/>
          </p:cNvSpPr>
          <p:nvPr/>
        </p:nvSpPr>
        <p:spPr>
          <a:xfrm>
            <a:off x="4000000" y="1480000"/>
            <a:ext cx="1935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20"/>
              </a:lnSpc>
              <a:buNone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Narrate as you type</a:t>
            </a:r>
          </a:p>
        </p:txBody>
      </p:sp>
      <p:sp>
        <p:nvSpPr>
          <p:cNvPr id="611" name="TileB 0"/>
          <p:cNvSpPr>
            <a:spLocks noGrp="1"/>
          </p:cNvSpPr>
          <p:nvPr/>
        </p:nvSpPr>
        <p:spPr>
          <a:xfrm>
            <a:off x="4000000" y="1730000"/>
            <a:ext cx="1935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Say it before you write it: “Let me get that down — mornings are hardest.”</a:t>
            </a:r>
          </a:p>
        </p:txBody>
      </p:sp>
      <p:sp>
        <p:nvSpPr>
          <p:cNvPr id="612" name="Tile 1"/>
          <p:cNvSpPr>
            <a:spLocks noGrp="1"/>
          </p:cNvSpPr>
          <p:nvPr/>
        </p:nvSpPr>
        <p:spPr>
          <a:xfrm>
            <a:off x="6295000" y="1080000"/>
            <a:ext cx="2335000" cy="10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13" name="TileN 1"/>
          <p:cNvSpPr>
            <a:spLocks noGrp="1"/>
          </p:cNvSpPr>
          <p:nvPr/>
        </p:nvSpPr>
        <p:spPr>
          <a:xfrm>
            <a:off x="6495000" y="1250000"/>
            <a:ext cx="3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614" name="TileH 1"/>
          <p:cNvSpPr>
            <a:spLocks noGrp="1"/>
          </p:cNvSpPr>
          <p:nvPr/>
        </p:nvSpPr>
        <p:spPr>
          <a:xfrm>
            <a:off x="6495000" y="1480000"/>
            <a:ext cx="1935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20"/>
              </a:lnSpc>
              <a:buNone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Type badly on purpose</a:t>
            </a:r>
          </a:p>
        </p:txBody>
      </p:sp>
      <p:sp>
        <p:nvSpPr>
          <p:cNvPr id="615" name="TileB 1"/>
          <p:cNvSpPr>
            <a:spLocks noGrp="1"/>
          </p:cNvSpPr>
          <p:nvPr/>
        </p:nvSpPr>
        <p:spPr>
          <a:xfrm>
            <a:off x="6495000" y="1730000"/>
            <a:ext cx="1935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Fragments and typos are fine. The in-session note is a draft, not the final.</a:t>
            </a:r>
          </a:p>
        </p:txBody>
      </p:sp>
      <p:sp>
        <p:nvSpPr>
          <p:cNvPr id="616" name="Tile 2"/>
          <p:cNvSpPr>
            <a:spLocks noGrp="1"/>
          </p:cNvSpPr>
          <p:nvPr/>
        </p:nvSpPr>
        <p:spPr>
          <a:xfrm>
            <a:off x="3800000" y="2310000"/>
            <a:ext cx="2335000" cy="10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17" name="TileN 2"/>
          <p:cNvSpPr>
            <a:spLocks noGrp="1"/>
          </p:cNvSpPr>
          <p:nvPr/>
        </p:nvSpPr>
        <p:spPr>
          <a:xfrm>
            <a:off x="4000000" y="2480000"/>
            <a:ext cx="3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  <p:sp>
        <p:nvSpPr>
          <p:cNvPr id="618" name="TileH 2"/>
          <p:cNvSpPr>
            <a:spLocks noGrp="1"/>
          </p:cNvSpPr>
          <p:nvPr/>
        </p:nvSpPr>
        <p:spPr>
          <a:xfrm>
            <a:off x="4000000" y="2710000"/>
            <a:ext cx="1935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20"/>
              </a:lnSpc>
              <a:buNone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Share the screen</a:t>
            </a:r>
          </a:p>
        </p:txBody>
      </p:sp>
      <p:sp>
        <p:nvSpPr>
          <p:cNvPr id="619" name="TileB 2"/>
          <p:cNvSpPr>
            <a:spLocks noGrp="1"/>
          </p:cNvSpPr>
          <p:nvPr/>
        </p:nvSpPr>
        <p:spPr>
          <a:xfrm>
            <a:off x="4000000" y="2960000"/>
            <a:ext cx="1935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A screen they can see is collaboration. A screen they can’t is surveillance.</a:t>
            </a:r>
          </a:p>
        </p:txBody>
      </p:sp>
      <p:sp>
        <p:nvSpPr>
          <p:cNvPr id="620" name="Tile 3"/>
          <p:cNvSpPr>
            <a:spLocks noGrp="1"/>
          </p:cNvSpPr>
          <p:nvPr/>
        </p:nvSpPr>
        <p:spPr>
          <a:xfrm>
            <a:off x="6295000" y="2310000"/>
            <a:ext cx="2335000" cy="10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21" name="TileN 3"/>
          <p:cNvSpPr>
            <a:spLocks noGrp="1"/>
          </p:cNvSpPr>
          <p:nvPr/>
        </p:nvSpPr>
        <p:spPr>
          <a:xfrm>
            <a:off x="6495000" y="2480000"/>
            <a:ext cx="3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04</a:t>
            </a:r>
          </a:p>
        </p:txBody>
      </p:sp>
      <p:sp>
        <p:nvSpPr>
          <p:cNvPr id="622" name="TileH 3"/>
          <p:cNvSpPr>
            <a:spLocks noGrp="1"/>
          </p:cNvSpPr>
          <p:nvPr/>
        </p:nvSpPr>
        <p:spPr>
          <a:xfrm>
            <a:off x="6495000" y="2710000"/>
            <a:ext cx="1935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20"/>
              </a:lnSpc>
              <a:buNone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Start small</a:t>
            </a:r>
          </a:p>
        </p:txBody>
      </p:sp>
      <p:sp>
        <p:nvSpPr>
          <p:cNvPr id="623" name="TileB 3"/>
          <p:cNvSpPr>
            <a:spLocks noGrp="1"/>
          </p:cNvSpPr>
          <p:nvPr/>
        </p:nvSpPr>
        <p:spPr>
          <a:xfrm>
            <a:off x="6495000" y="2960000"/>
            <a:ext cx="1935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One familiar client a day — and only the last five minutes of the session.</a:t>
            </a:r>
          </a:p>
        </p:txBody>
      </p:sp>
      <p:sp>
        <p:nvSpPr>
          <p:cNvPr id="624" name="Scr 0"/>
          <p:cNvSpPr>
            <a:spLocks noGrp="1"/>
          </p:cNvSpPr>
          <p:nvPr/>
        </p:nvSpPr>
        <p:spPr>
          <a:xfrm>
            <a:off x="514350" y="3560000"/>
            <a:ext cx="2593333" cy="580000"/>
          </a:xfrm>
          <a:prstGeom prst="roundRect">
            <a:avLst>
              <a:gd name="adj" fmla="val 20000"/>
            </a:avLst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25" name="ScrT 0"/>
          <p:cNvSpPr>
            <a:spLocks noGrp="1"/>
          </p:cNvSpPr>
          <p:nvPr/>
        </p:nvSpPr>
        <p:spPr>
          <a:xfrm>
            <a:off x="714350" y="3560000"/>
            <a:ext cx="2193333" cy="5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8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“I’d rather you see what goes in your chart than wonder about it.”</a:t>
            </a:r>
          </a:p>
        </p:txBody>
      </p:sp>
      <p:sp>
        <p:nvSpPr>
          <p:cNvPr id="626" name="Scr 1"/>
          <p:cNvSpPr>
            <a:spLocks noGrp="1"/>
          </p:cNvSpPr>
          <p:nvPr/>
        </p:nvSpPr>
        <p:spPr>
          <a:xfrm>
            <a:off x="3267683" y="3560000"/>
            <a:ext cx="2593333" cy="580000"/>
          </a:xfrm>
          <a:prstGeom prst="roundRect">
            <a:avLst>
              <a:gd name="adj" fmla="val 20000"/>
            </a:avLst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27" name="ScrT 1"/>
          <p:cNvSpPr>
            <a:spLocks noGrp="1"/>
          </p:cNvSpPr>
          <p:nvPr/>
        </p:nvSpPr>
        <p:spPr>
          <a:xfrm>
            <a:off x="3467683" y="3560000"/>
            <a:ext cx="2193333" cy="5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8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“Tell me if I get something wrong — I’d rather fix it now.”</a:t>
            </a:r>
          </a:p>
        </p:txBody>
      </p:sp>
      <p:sp>
        <p:nvSpPr>
          <p:cNvPr id="628" name="Scr 2"/>
          <p:cNvSpPr>
            <a:spLocks noGrp="1"/>
          </p:cNvSpPr>
          <p:nvPr/>
        </p:nvSpPr>
        <p:spPr>
          <a:xfrm>
            <a:off x="6021016" y="3560000"/>
            <a:ext cx="2593333" cy="580000"/>
          </a:xfrm>
          <a:prstGeom prst="roundRect">
            <a:avLst>
              <a:gd name="adj" fmla="val 20000"/>
            </a:avLst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29" name="ScrT 2"/>
          <p:cNvSpPr>
            <a:spLocks noGrp="1"/>
          </p:cNvSpPr>
          <p:nvPr/>
        </p:nvSpPr>
        <p:spPr>
          <a:xfrm>
            <a:off x="6221016" y="3560000"/>
            <a:ext cx="2193333" cy="5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80" b="1">
                <a:solidFill>
                  <a:srgbClr val="14303E"/>
                </a:solidFill>
                <a:latin typeface="Calibri"/>
                <a:ea typeface="Calibri"/>
                <a:cs typeface="Calibri"/>
              </a:rPr>
              <a:t>“I type slow. You’ll survive.”</a:t>
            </a:r>
          </a:p>
        </p:txBody>
      </p:sp>
      <p:sp>
        <p:nvSpPr>
          <p:cNvPr id="630" name="Foot"/>
          <p:cNvSpPr>
            <a:spLocks noGrp="1"/>
          </p:cNvSpPr>
          <p:nvPr/>
        </p:nvSpPr>
        <p:spPr>
          <a:xfrm>
            <a:off x="530000" y="4330000"/>
            <a:ext cx="8100000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40"/>
              </a:lnSpc>
              <a:buNone/>
            </a:pPr>
            <a:r>
              <a:rPr lang="en-US" sz="760" b="1" dirty="0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SAY IT OUT LOUD — freezing in the moment is what kills the habit. Have a line ready before you need it.</a:t>
            </a:r>
          </a:p>
        </p:txBody>
      </p:sp>
    </p:spTree>
    <p:extLst>
      <p:ext uri="{BB962C8B-B14F-4D97-AF65-F5344CB8AC3E}">
        <p14:creationId xmlns:p14="http://schemas.microsoft.com/office/powerpoint/2010/main" val="173349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7D0E571-CBA0-46F8-B85A-9FF8AB5160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5BB5A2"/>
              </a:gs>
              <a:gs pos="100000">
                <a:srgbClr val="5BB5A2">
                  <a:alpha val="20000"/>
                </a:srgbClr>
              </a:gs>
            </a:gsLst>
            <a:lin ang="0" scaled="1"/>
          </a:gra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2CCB3D5-FDD8-4EE2-9E10-CAFA299934F6}"/>
              </a:ext>
            </a:extLst>
          </p:cNvPr>
          <p:cNvSpPr>
            <a:spLocks noGrp="1"/>
          </p:cNvSpPr>
          <p:nvPr/>
        </p:nvSpPr>
        <p:spPr>
          <a:xfrm>
            <a:off x="514350" y="314920"/>
            <a:ext cx="2000000" cy="13900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HANDS-ON PRACTICE</a:t>
            </a: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A332876-5A5B-4920-A5B6-A87385CE581B}"/>
              </a:ext>
            </a:extLst>
          </p:cNvPr>
          <p:cNvSpPr>
            <a:spLocks noGrp="1"/>
          </p:cNvSpPr>
          <p:nvPr/>
        </p:nvSpPr>
        <p:spPr>
          <a:xfrm>
            <a:off x="514350" y="490091"/>
            <a:ext cx="8100000" cy="38000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2728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Collaborative care plan.</a:t>
            </a: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11D4D22B-1989-4626-AAAF-E96331B9B1A1}"/>
              </a:ext>
            </a:extLst>
          </p:cNvPr>
          <p:cNvSpPr>
            <a:spLocks noGrp="1"/>
          </p:cNvSpPr>
          <p:nvPr/>
        </p:nvSpPr>
        <p:spPr>
          <a:xfrm>
            <a:off x="8086130" y="286941"/>
            <a:ext cx="657820" cy="6578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/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pic>
        <p:nvPicPr>
          <p:cNvPr id="76" name="Image 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8671" y="402738"/>
            <a:ext cx="132588" cy="132588"/>
          </a:xfrm>
          <a:prstGeom prst="rect">
            <a:avLst/>
          </a:prstGeom>
        </p:spPr>
      </p:pic>
      <p:sp>
        <p:nvSpPr>
          <p:cNvPr id="14" name="Text 10">
            <a:extLst>
              <a:ext uri="{FF2B5EF4-FFF2-40B4-BE49-F238E27FC236}">
                <a16:creationId xmlns:a16="http://schemas.microsoft.com/office/drawing/2014/main" id="{91FC8573-0D45-4EDE-B31C-634679D0BC24}"/>
              </a:ext>
            </a:extLst>
          </p:cNvPr>
          <p:cNvSpPr>
            <a:spLocks noGrp="1"/>
          </p:cNvSpPr>
          <p:nvPr/>
        </p:nvSpPr>
        <p:spPr>
          <a:xfrm>
            <a:off x="8327529" y="541883"/>
            <a:ext cx="192524" cy="173087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2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10</a:t>
            </a:r>
            <a:endParaRPr sz="1240" b="1">
              <a:solidFill>
                <a:srgbClr val="5BB5A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3473AD85-3289-42FD-83B4-CB462BE8DD3A}"/>
              </a:ext>
            </a:extLst>
          </p:cNvPr>
          <p:cNvSpPr>
            <a:spLocks noGrp="1"/>
          </p:cNvSpPr>
          <p:nvPr/>
        </p:nvSpPr>
        <p:spPr>
          <a:xfrm>
            <a:off x="8344495" y="714970"/>
            <a:ext cx="155034" cy="10671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sz="56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MIN</a:t>
            </a: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5C8555BF-B173-4821-B704-F849CAE3A5F2}"/>
              </a:ext>
            </a:extLst>
          </p:cNvPr>
          <p:cNvSpPr>
            <a:spLocks noGrp="1"/>
          </p:cNvSpPr>
          <p:nvPr/>
        </p:nvSpPr>
        <p:spPr>
          <a:xfrm>
            <a:off x="3319016" y="1102221"/>
            <a:ext cx="9525" cy="3812679"/>
          </a:xfrm>
          <a:prstGeom prst="rect">
            <a:avLst/>
          </a:prstGeom>
          <a:solidFill>
            <a:srgbClr val="A8C4CC">
              <a:alpha val="15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68843B1F-56DD-48A4-9675-B1866EF2CF5F}"/>
              </a:ext>
            </a:extLst>
          </p:cNvPr>
          <p:cNvSpPr>
            <a:spLocks noGrp="1"/>
          </p:cNvSpPr>
          <p:nvPr/>
        </p:nvSpPr>
        <p:spPr>
          <a:xfrm>
            <a:off x="400050" y="1102221"/>
            <a:ext cx="2959403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sz="62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HOW IT WORKS</a:t>
            </a: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F918EA57-3234-4A9E-B161-A70F913B730F}"/>
              </a:ext>
            </a:extLst>
          </p:cNvPr>
          <p:cNvSpPr>
            <a:spLocks noGrp="1"/>
          </p:cNvSpPr>
          <p:nvPr/>
        </p:nvSpPr>
        <p:spPr>
          <a:xfrm>
            <a:off x="400050" y="1349722"/>
            <a:ext cx="200620" cy="2006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pic>
        <p:nvPicPr>
          <p:cNvPr id="82" name="Image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92" y="1383664"/>
            <a:ext cx="132588" cy="132588"/>
          </a:xfrm>
          <a:prstGeom prst="rect">
            <a:avLst/>
          </a:prstGeom>
        </p:spPr>
      </p:pic>
      <p:sp>
        <p:nvSpPr>
          <p:cNvPr id="20" name="Text 15">
            <a:extLst>
              <a:ext uri="{FF2B5EF4-FFF2-40B4-BE49-F238E27FC236}">
                <a16:creationId xmlns:a16="http://schemas.microsoft.com/office/drawing/2014/main" id="{FE315545-6F39-46E5-B925-33D26E2BF048}"/>
              </a:ext>
            </a:extLst>
          </p:cNvPr>
          <p:cNvSpPr>
            <a:spLocks noGrp="1"/>
          </p:cNvSpPr>
          <p:nvPr/>
        </p:nvSpPr>
        <p:spPr>
          <a:xfrm>
            <a:off x="700980" y="1342132"/>
            <a:ext cx="2437224" cy="335979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Two volunteers: therapist + client</a:t>
            </a:r>
            <a:endParaRPr sz="90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E9FECB3B-03CC-4FA6-9F70-C65B00B10EF4}"/>
              </a:ext>
            </a:extLst>
          </p:cNvPr>
          <p:cNvSpPr>
            <a:spLocks noGrp="1"/>
          </p:cNvSpPr>
          <p:nvPr/>
        </p:nvSpPr>
        <p:spPr>
          <a:xfrm>
            <a:off x="400050" y="1726853"/>
            <a:ext cx="2690366" cy="9525"/>
          </a:xfrm>
          <a:prstGeom prst="rect">
            <a:avLst/>
          </a:prstGeom>
          <a:solidFill>
            <a:srgbClr val="A8C4CC">
              <a:alpha val="12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B53FC1F6-B7A8-43CC-A5FA-04F088F4DA9E}"/>
              </a:ext>
            </a:extLst>
          </p:cNvPr>
          <p:cNvSpPr>
            <a:spLocks noGrp="1"/>
          </p:cNvSpPr>
          <p:nvPr/>
        </p:nvSpPr>
        <p:spPr>
          <a:xfrm>
            <a:off x="400050" y="1808708"/>
            <a:ext cx="200620" cy="2006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pic>
        <p:nvPicPr>
          <p:cNvPr id="86" name="Image 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3992" y="1842650"/>
            <a:ext cx="132588" cy="132588"/>
          </a:xfrm>
          <a:prstGeom prst="rect">
            <a:avLst/>
          </a:prstGeom>
        </p:spPr>
      </p:pic>
      <p:sp>
        <p:nvSpPr>
          <p:cNvPr id="24" name="Text 18">
            <a:extLst>
              <a:ext uri="{FF2B5EF4-FFF2-40B4-BE49-F238E27FC236}">
                <a16:creationId xmlns:a16="http://schemas.microsoft.com/office/drawing/2014/main" id="{A6001BA6-3591-48A1-95AA-7736A3E32400}"/>
              </a:ext>
            </a:extLst>
          </p:cNvPr>
          <p:cNvSpPr>
            <a:spLocks noGrp="1"/>
          </p:cNvSpPr>
          <p:nvPr/>
        </p:nvSpPr>
        <p:spPr>
          <a:xfrm>
            <a:off x="700980" y="1801118"/>
            <a:ext cx="1712089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>
                <a:solidFill>
                  <a:srgbClr val="EBEBEB"/>
                </a:solidFill>
                <a:latin typeface="Calibri"/>
                <a:ea typeface="Calibri"/>
                <a:cs typeface="Calibri"/>
              </a:rPr>
              <a:t>Observers notice engagement</a:t>
            </a:r>
            <a:endParaRPr sz="900" b="1">
              <a:solidFill>
                <a:srgbClr val="EBEBEB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07444ABB-434B-4347-951A-BD44E8EF1115}"/>
              </a:ext>
            </a:extLst>
          </p:cNvPr>
          <p:cNvSpPr>
            <a:spLocks noGrp="1"/>
          </p:cNvSpPr>
          <p:nvPr/>
        </p:nvSpPr>
        <p:spPr>
          <a:xfrm>
            <a:off x="400050" y="2074069"/>
            <a:ext cx="2690366" cy="9525"/>
          </a:xfrm>
          <a:prstGeom prst="rect">
            <a:avLst/>
          </a:prstGeom>
          <a:solidFill>
            <a:srgbClr val="A8C4CC">
              <a:alpha val="12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09213C64-44D3-42AF-8E89-90B79385E49D}"/>
              </a:ext>
            </a:extLst>
          </p:cNvPr>
          <p:cNvSpPr>
            <a:spLocks noGrp="1"/>
          </p:cNvSpPr>
          <p:nvPr/>
        </p:nvSpPr>
        <p:spPr>
          <a:xfrm>
            <a:off x="400050" y="2155924"/>
            <a:ext cx="200620" cy="2006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pic>
        <p:nvPicPr>
          <p:cNvPr id="90" name="Image 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992" y="2189866"/>
            <a:ext cx="132588" cy="132588"/>
          </a:xfrm>
          <a:prstGeom prst="rect">
            <a:avLst/>
          </a:prstGeom>
        </p:spPr>
      </p:pic>
      <p:sp>
        <p:nvSpPr>
          <p:cNvPr id="28" name="Text 21">
            <a:extLst>
              <a:ext uri="{FF2B5EF4-FFF2-40B4-BE49-F238E27FC236}">
                <a16:creationId xmlns:a16="http://schemas.microsoft.com/office/drawing/2014/main" id="{B5214F7F-2E8E-46DC-8E86-D4E21F339EA3}"/>
              </a:ext>
            </a:extLst>
          </p:cNvPr>
          <p:cNvSpPr>
            <a:spLocks noGrp="1"/>
          </p:cNvSpPr>
          <p:nvPr/>
        </p:nvSpPr>
        <p:spPr>
          <a:xfrm>
            <a:off x="700980" y="2148334"/>
            <a:ext cx="2523113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Share constructive feedback</a:t>
            </a:r>
            <a:endParaRPr sz="90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7988F731-E5AA-4E66-93B2-29990D3C2639}"/>
              </a:ext>
            </a:extLst>
          </p:cNvPr>
          <p:cNvSpPr>
            <a:spLocks noGrp="1"/>
          </p:cNvSpPr>
          <p:nvPr/>
        </p:nvSpPr>
        <p:spPr>
          <a:xfrm>
            <a:off x="400050" y="2665916"/>
            <a:ext cx="2690366" cy="1596478"/>
          </a:xfrm>
          <a:prstGeom prst="roundRect">
            <a:avLst>
              <a:gd name="adj" fmla="val 6778"/>
            </a:avLst>
          </a:prstGeom>
          <a:solidFill>
            <a:srgbClr val="367589"/>
          </a:solidFill>
          <a:ln w="9525">
            <a:solidFill>
              <a:srgbClr val="A8C4CC">
                <a:alpha val="13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" name="Text 23">
            <a:extLst>
              <a:ext uri="{FF2B5EF4-FFF2-40B4-BE49-F238E27FC236}">
                <a16:creationId xmlns:a16="http://schemas.microsoft.com/office/drawing/2014/main" id="{B622D018-AF3C-4FE5-B91E-8486A92524C8}"/>
              </a:ext>
            </a:extLst>
          </p:cNvPr>
          <p:cNvSpPr>
            <a:spLocks noGrp="1"/>
          </p:cNvSpPr>
          <p:nvPr/>
        </p:nvSpPr>
        <p:spPr>
          <a:xfrm>
            <a:off x="481170" y="2727679"/>
            <a:ext cx="2560026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FOCUS ON</a:t>
            </a:r>
            <a:endParaRPr sz="620" b="1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Text 24">
            <a:extLst>
              <a:ext uri="{FF2B5EF4-FFF2-40B4-BE49-F238E27FC236}">
                <a16:creationId xmlns:a16="http://schemas.microsoft.com/office/drawing/2014/main" id="{53DADE11-F88E-489A-8C51-723C69DC2DF1}"/>
              </a:ext>
            </a:extLst>
          </p:cNvPr>
          <p:cNvSpPr>
            <a:spLocks noGrp="1"/>
          </p:cNvSpPr>
          <p:nvPr/>
        </p:nvSpPr>
        <p:spPr>
          <a:xfrm>
            <a:off x="478408" y="2901520"/>
            <a:ext cx="2533650" cy="390851"/>
          </a:xfrm>
          <a:prstGeom prst="roundRect">
            <a:avLst>
              <a:gd name="adj" fmla="val 71322"/>
            </a:avLst>
          </a:prstGeom>
          <a:solidFill>
            <a:srgbClr val="5BB5A2">
              <a:alpha val="12000"/>
            </a:srgbClr>
          </a:solidFill>
          <a:ln w="9525">
            <a:solidFill>
              <a:srgbClr val="5BB5A2">
                <a:alpha val="22000"/>
              </a:srgbClr>
            </a:solidFill>
          </a:ln>
        </p:spPr>
        <p:txBody>
          <a:bodyPr wrap="square" lIns="188476" tIns="21590" rIns="86360" bIns="21590" anchor="ctr"/>
          <a:lstStyle/>
          <a:p>
            <a:r>
              <a:rPr lang="en-US" sz="800" b="1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Meaningful goals: the client should recognize themselves in the plan.</a:t>
            </a:r>
            <a:endParaRPr lang="en-US" sz="800">
              <a:solidFill>
                <a:srgbClr val="EBEBEB"/>
              </a:solidFill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D178FF54-FCD8-4754-8730-E4DA99A3FD9E}"/>
              </a:ext>
            </a:extLst>
          </p:cNvPr>
          <p:cNvSpPr>
            <a:spLocks noGrp="1"/>
          </p:cNvSpPr>
          <p:nvPr/>
        </p:nvSpPr>
        <p:spPr>
          <a:xfrm>
            <a:off x="472464" y="3319875"/>
            <a:ext cx="2539594" cy="371802"/>
          </a:xfrm>
          <a:prstGeom prst="roundRect">
            <a:avLst>
              <a:gd name="adj" fmla="val 71322"/>
            </a:avLst>
          </a:prstGeom>
          <a:solidFill>
            <a:srgbClr val="5BB5A2">
              <a:alpha val="12000"/>
            </a:srgbClr>
          </a:solidFill>
          <a:ln w="9525">
            <a:solidFill>
              <a:srgbClr val="5BB5A2">
                <a:alpha val="22000"/>
              </a:srgbClr>
            </a:solidFill>
          </a:ln>
        </p:spPr>
        <p:txBody>
          <a:bodyPr wrap="square" lIns="188476" tIns="21590" rIns="86360" bIns="21590" anchor="ctr"/>
          <a:lstStyle/>
          <a:p>
            <a:r>
              <a:rPr lang="en-US" sz="800" b="1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typing: narrate as you go — the in-session plan is a draft.</a:t>
            </a:r>
            <a:endParaRPr lang="en-US" sz="800">
              <a:solidFill>
                <a:srgbClr val="EBEBEB"/>
              </a:solidFill>
            </a:endParaRPr>
          </a:p>
        </p:txBody>
      </p:sp>
      <p:sp>
        <p:nvSpPr>
          <p:cNvPr id="35" name="Text 26">
            <a:extLst>
              <a:ext uri="{FF2B5EF4-FFF2-40B4-BE49-F238E27FC236}">
                <a16:creationId xmlns:a16="http://schemas.microsoft.com/office/drawing/2014/main" id="{01A9D738-7134-4A72-9E04-3BCE9BCB70CD}"/>
              </a:ext>
            </a:extLst>
          </p:cNvPr>
          <p:cNvSpPr>
            <a:spLocks noGrp="1"/>
          </p:cNvSpPr>
          <p:nvPr/>
        </p:nvSpPr>
        <p:spPr>
          <a:xfrm>
            <a:off x="481170" y="3719181"/>
            <a:ext cx="2530888" cy="390850"/>
          </a:xfrm>
          <a:prstGeom prst="roundRect">
            <a:avLst>
              <a:gd name="adj" fmla="val 71322"/>
            </a:avLst>
          </a:prstGeom>
          <a:solidFill>
            <a:srgbClr val="EBEBEB">
              <a:alpha val="12000"/>
            </a:srgbClr>
          </a:solidFill>
          <a:ln w="9525">
            <a:solidFill>
              <a:srgbClr val="5BB5A2">
                <a:alpha val="22000"/>
              </a:srgbClr>
            </a:solidFill>
          </a:ln>
        </p:spPr>
        <p:txBody>
          <a:bodyPr wrap="square" lIns="188476" tIns="21590" rIns="86360" bIns="21590" anchor="ctr"/>
          <a:lstStyle/>
          <a:p>
            <a:r>
              <a:rPr lang="en-US" sz="80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finished plan: leave the session with something complete.</a:t>
            </a:r>
            <a:endParaRPr lang="en-US" sz="800">
              <a:solidFill>
                <a:srgbClr val="EBEBEB"/>
              </a:solidFill>
            </a:endParaRPr>
          </a:p>
        </p:txBody>
      </p:sp>
      <p:sp>
        <p:nvSpPr>
          <p:cNvPr id="37" name="Text 27">
            <a:extLst>
              <a:ext uri="{FF2B5EF4-FFF2-40B4-BE49-F238E27FC236}">
                <a16:creationId xmlns:a16="http://schemas.microsoft.com/office/drawing/2014/main" id="{C194421F-87F4-41A1-9DCB-791CAF29BB14}"/>
              </a:ext>
            </a:extLst>
          </p:cNvPr>
          <p:cNvSpPr>
            <a:spLocks noGrp="1"/>
          </p:cNvSpPr>
          <p:nvPr/>
        </p:nvSpPr>
        <p:spPr>
          <a:xfrm>
            <a:off x="3576194" y="2972951"/>
            <a:ext cx="5167756" cy="479375"/>
          </a:xfrm>
          <a:prstGeom prst="roundRect">
            <a:avLst>
              <a:gd name="adj" fmla="val 23386"/>
            </a:avLst>
          </a:prstGeom>
          <a:solidFill>
            <a:srgbClr val="5BB5A2">
              <a:alpha val="13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38" name="Text 28">
            <a:extLst>
              <a:ext uri="{FF2B5EF4-FFF2-40B4-BE49-F238E27FC236}">
                <a16:creationId xmlns:a16="http://schemas.microsoft.com/office/drawing/2014/main" id="{4E674AB6-EC93-4A69-ACA7-A81BFC444CD7}"/>
              </a:ext>
            </a:extLst>
          </p:cNvPr>
          <p:cNvSpPr>
            <a:spLocks noGrp="1"/>
          </p:cNvSpPr>
          <p:nvPr/>
        </p:nvSpPr>
        <p:spPr>
          <a:xfrm>
            <a:off x="3924587" y="3069695"/>
            <a:ext cx="1536229" cy="241479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buNone/>
            </a:pPr>
            <a:r>
              <a:rPr lang="en-US" sz="84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Debrief together</a:t>
            </a:r>
            <a:endParaRPr sz="84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2" name="Image 8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3599" y="3111221"/>
            <a:ext cx="202834" cy="202834"/>
          </a:xfrm>
          <a:prstGeom prst="rect">
            <a:avLst/>
          </a:prstGeom>
        </p:spPr>
      </p:pic>
      <p:sp>
        <p:nvSpPr>
          <p:cNvPr id="40" name="Text 29">
            <a:extLst>
              <a:ext uri="{FF2B5EF4-FFF2-40B4-BE49-F238E27FC236}">
                <a16:creationId xmlns:a16="http://schemas.microsoft.com/office/drawing/2014/main" id="{48254E87-49B6-4F45-9580-5438FCA56BBA}"/>
              </a:ext>
            </a:extLst>
          </p:cNvPr>
          <p:cNvSpPr>
            <a:spLocks noGrp="1"/>
          </p:cNvSpPr>
          <p:nvPr/>
        </p:nvSpPr>
        <p:spPr>
          <a:xfrm>
            <a:off x="3557141" y="1102221"/>
            <a:ext cx="5705490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sz="62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USE YOUR PACKET</a:t>
            </a:r>
          </a:p>
        </p:txBody>
      </p:sp>
      <p:sp>
        <p:nvSpPr>
          <p:cNvPr id="41" name="Text 30">
            <a:extLst>
              <a:ext uri="{FF2B5EF4-FFF2-40B4-BE49-F238E27FC236}">
                <a16:creationId xmlns:a16="http://schemas.microsoft.com/office/drawing/2014/main" id="{68B85C2A-DBFB-491F-AC74-018B20C309CF}"/>
              </a:ext>
            </a:extLst>
          </p:cNvPr>
          <p:cNvSpPr>
            <a:spLocks noGrp="1"/>
          </p:cNvSpPr>
          <p:nvPr/>
        </p:nvSpPr>
        <p:spPr>
          <a:xfrm>
            <a:off x="3566666" y="1307382"/>
            <a:ext cx="5179501" cy="479375"/>
          </a:xfrm>
          <a:prstGeom prst="roundRect">
            <a:avLst>
              <a:gd name="adj" fmla="val 14836"/>
            </a:avLst>
          </a:prstGeom>
          <a:solidFill>
            <a:srgbClr val="264D61"/>
          </a:solidFill>
          <a:ln w="9525">
            <a:solidFill>
              <a:srgbClr val="A8C4CC">
                <a:alpha val="1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42" name="Text 31">
            <a:extLst>
              <a:ext uri="{FF2B5EF4-FFF2-40B4-BE49-F238E27FC236}">
                <a16:creationId xmlns:a16="http://schemas.microsoft.com/office/drawing/2014/main" id="{1801F58C-0CC2-4AE4-9F53-B74FF295E9ED}"/>
              </a:ext>
            </a:extLst>
          </p:cNvPr>
          <p:cNvSpPr>
            <a:spLocks noGrp="1"/>
          </p:cNvSpPr>
          <p:nvPr/>
        </p:nvSpPr>
        <p:spPr>
          <a:xfrm>
            <a:off x="3670351" y="1431391"/>
            <a:ext cx="173206" cy="15746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240"/>
              </a:lnSpc>
              <a:buNone/>
            </a:pPr>
            <a:r>
              <a:rPr sz="1240" b="1" dirty="0">
                <a:solidFill>
                  <a:srgbClr val="5BB5A2"/>
                </a:solidFill>
                <a:latin typeface="Calibri Light"/>
                <a:ea typeface="Calibri Light"/>
                <a:cs typeface="Calibri Light"/>
              </a:rPr>
              <a:t>1</a:t>
            </a:r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884391C6-48C0-414B-BA20-921F47DCD3E7}"/>
              </a:ext>
            </a:extLst>
          </p:cNvPr>
          <p:cNvSpPr>
            <a:spLocks noGrp="1"/>
          </p:cNvSpPr>
          <p:nvPr/>
        </p:nvSpPr>
        <p:spPr>
          <a:xfrm>
            <a:off x="3863956" y="1383133"/>
            <a:ext cx="3355747" cy="13870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92"/>
              </a:lnSpc>
              <a:buNone/>
            </a:pPr>
            <a:r>
              <a:rPr lang="en-US"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Start with what you know</a:t>
            </a:r>
            <a:endParaRPr sz="840" b="1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CB5461AF-0917-49CE-9572-DE4574086A21}"/>
              </a:ext>
            </a:extLst>
          </p:cNvPr>
          <p:cNvSpPr>
            <a:spLocks noGrp="1"/>
          </p:cNvSpPr>
          <p:nvPr/>
        </p:nvSpPr>
        <p:spPr>
          <a:xfrm>
            <a:off x="3917007" y="1539627"/>
            <a:ext cx="3355747" cy="135136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64"/>
              </a:lnSpc>
              <a:buNone/>
            </a:pPr>
            <a:endParaRPr sz="760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Text 34">
            <a:extLst>
              <a:ext uri="{FF2B5EF4-FFF2-40B4-BE49-F238E27FC236}">
                <a16:creationId xmlns:a16="http://schemas.microsoft.com/office/drawing/2014/main" id="{F0D3847F-86D7-4D08-8705-A33F976CE173}"/>
              </a:ext>
            </a:extLst>
          </p:cNvPr>
          <p:cNvSpPr>
            <a:spLocks noGrp="1"/>
          </p:cNvSpPr>
          <p:nvPr/>
        </p:nvSpPr>
        <p:spPr>
          <a:xfrm>
            <a:off x="3557141" y="1835348"/>
            <a:ext cx="5186809" cy="479375"/>
          </a:xfrm>
          <a:prstGeom prst="roundRect">
            <a:avLst>
              <a:gd name="adj" fmla="val 14836"/>
            </a:avLst>
          </a:prstGeom>
          <a:solidFill>
            <a:srgbClr val="264D61"/>
          </a:solidFill>
          <a:ln w="9525">
            <a:solidFill>
              <a:srgbClr val="A8C4CC">
                <a:alpha val="1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46" name="Text 35">
            <a:extLst>
              <a:ext uri="{FF2B5EF4-FFF2-40B4-BE49-F238E27FC236}">
                <a16:creationId xmlns:a16="http://schemas.microsoft.com/office/drawing/2014/main" id="{FA1916C3-BAE2-410B-948A-6273AAA7CC62}"/>
              </a:ext>
            </a:extLst>
          </p:cNvPr>
          <p:cNvSpPr>
            <a:spLocks noGrp="1"/>
          </p:cNvSpPr>
          <p:nvPr/>
        </p:nvSpPr>
        <p:spPr>
          <a:xfrm>
            <a:off x="3673227" y="1938784"/>
            <a:ext cx="173206" cy="15746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240"/>
              </a:lnSpc>
              <a:buNone/>
            </a:pPr>
            <a:r>
              <a:rPr sz="1240" b="1">
                <a:solidFill>
                  <a:srgbClr val="5BB5A2"/>
                </a:solidFill>
                <a:latin typeface="Calibri Light"/>
                <a:ea typeface="Calibri Light"/>
                <a:cs typeface="Calibri Light"/>
              </a:rPr>
              <a:t>2</a:t>
            </a:r>
          </a:p>
        </p:txBody>
      </p:sp>
      <p:sp>
        <p:nvSpPr>
          <p:cNvPr id="47" name="Text 36">
            <a:extLst>
              <a:ext uri="{FF2B5EF4-FFF2-40B4-BE49-F238E27FC236}">
                <a16:creationId xmlns:a16="http://schemas.microsoft.com/office/drawing/2014/main" id="{1599B16D-B45C-4FC8-A275-66D978A7DC3E}"/>
              </a:ext>
            </a:extLst>
          </p:cNvPr>
          <p:cNvSpPr>
            <a:spLocks noGrp="1"/>
          </p:cNvSpPr>
          <p:nvPr/>
        </p:nvSpPr>
        <p:spPr>
          <a:xfrm>
            <a:off x="3863956" y="1920553"/>
            <a:ext cx="4617303" cy="13870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92"/>
              </a:lnSpc>
              <a:buNone/>
            </a:pPr>
            <a:r>
              <a:rPr lang="en-US" sz="840" b="1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Invite the client’s priorities</a:t>
            </a:r>
            <a:endParaRPr sz="840" b="1" dirty="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8" name="Text 37">
            <a:extLst>
              <a:ext uri="{FF2B5EF4-FFF2-40B4-BE49-F238E27FC236}">
                <a16:creationId xmlns:a16="http://schemas.microsoft.com/office/drawing/2014/main" id="{D5196F8D-3E13-4650-AE3C-5F2AB522049C}"/>
              </a:ext>
            </a:extLst>
          </p:cNvPr>
          <p:cNvSpPr>
            <a:spLocks noGrp="1"/>
          </p:cNvSpPr>
          <p:nvPr/>
        </p:nvSpPr>
        <p:spPr>
          <a:xfrm>
            <a:off x="3863956" y="2083594"/>
            <a:ext cx="4617303" cy="135136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lang="en-US" sz="760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What do they want to be different in daily life?</a:t>
            </a:r>
            <a:endParaRPr sz="760" dirty="0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9" name="Text 38">
            <a:extLst>
              <a:ext uri="{FF2B5EF4-FFF2-40B4-BE49-F238E27FC236}">
                <a16:creationId xmlns:a16="http://schemas.microsoft.com/office/drawing/2014/main" id="{F6CDF06E-C8B3-4EC1-9C24-1F4E7BFBBC00}"/>
              </a:ext>
            </a:extLst>
          </p:cNvPr>
          <p:cNvSpPr>
            <a:spLocks noGrp="1"/>
          </p:cNvSpPr>
          <p:nvPr/>
        </p:nvSpPr>
        <p:spPr>
          <a:xfrm>
            <a:off x="3557141" y="2379464"/>
            <a:ext cx="5186809" cy="479375"/>
          </a:xfrm>
          <a:prstGeom prst="roundRect">
            <a:avLst>
              <a:gd name="adj" fmla="val 14836"/>
            </a:avLst>
          </a:prstGeom>
          <a:solidFill>
            <a:srgbClr val="264D61"/>
          </a:solidFill>
          <a:ln w="9525">
            <a:solidFill>
              <a:srgbClr val="A8C4CC">
                <a:alpha val="1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50" name="Text 39">
            <a:extLst>
              <a:ext uri="{FF2B5EF4-FFF2-40B4-BE49-F238E27FC236}">
                <a16:creationId xmlns:a16="http://schemas.microsoft.com/office/drawing/2014/main" id="{11EEA885-731C-4DDD-9086-900896C871BB}"/>
              </a:ext>
            </a:extLst>
          </p:cNvPr>
          <p:cNvSpPr>
            <a:spLocks noGrp="1"/>
          </p:cNvSpPr>
          <p:nvPr/>
        </p:nvSpPr>
        <p:spPr>
          <a:xfrm>
            <a:off x="3673227" y="2501354"/>
            <a:ext cx="173206" cy="15746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240"/>
              </a:lnSpc>
              <a:buNone/>
            </a:pPr>
            <a:r>
              <a:rPr sz="1240" b="1" dirty="0">
                <a:solidFill>
                  <a:srgbClr val="5BB5A2"/>
                </a:solidFill>
                <a:latin typeface="Calibri Light"/>
                <a:ea typeface="Calibri Light"/>
                <a:cs typeface="Calibri Light"/>
              </a:rPr>
              <a:t>3</a:t>
            </a:r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D7BE6F9D-407D-4F96-92F7-CBADB00C36C9}"/>
              </a:ext>
            </a:extLst>
          </p:cNvPr>
          <p:cNvSpPr>
            <a:spLocks noGrp="1"/>
          </p:cNvSpPr>
          <p:nvPr/>
        </p:nvSpPr>
        <p:spPr>
          <a:xfrm>
            <a:off x="3917007" y="2493763"/>
            <a:ext cx="3150290" cy="13870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92"/>
              </a:lnSpc>
              <a:buNone/>
            </a:pPr>
            <a:r>
              <a:rPr lang="en-US" sz="840" b="1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Develop + finalize together</a:t>
            </a:r>
            <a:endParaRPr sz="840" b="1" dirty="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2" name="Text 41">
            <a:extLst>
              <a:ext uri="{FF2B5EF4-FFF2-40B4-BE49-F238E27FC236}">
                <a16:creationId xmlns:a16="http://schemas.microsoft.com/office/drawing/2014/main" id="{EFCE8BA1-E48A-41AB-A11A-9665DD137A43}"/>
              </a:ext>
            </a:extLst>
          </p:cNvPr>
          <p:cNvSpPr>
            <a:spLocks noGrp="1"/>
          </p:cNvSpPr>
          <p:nvPr/>
        </p:nvSpPr>
        <p:spPr>
          <a:xfrm>
            <a:off x="3917007" y="2627858"/>
            <a:ext cx="3150290" cy="135136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64"/>
              </a:lnSpc>
              <a:buNone/>
            </a:pPr>
            <a:endParaRPr sz="760" i="1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8" name="Text 37a">
            <a:extLst>
              <a:ext uri="{FF2B5EF4-FFF2-40B4-BE49-F238E27FC236}">
                <a16:creationId xmlns:a16="http://schemas.microsoft.com/office/drawing/2014/main" id="{D5196F8D-3E13-4650-AE3C-5F2AB522049C}"/>
              </a:ext>
            </a:extLst>
          </p:cNvPr>
          <p:cNvSpPr>
            <a:spLocks noGrp="1"/>
          </p:cNvSpPr>
          <p:nvPr/>
        </p:nvSpPr>
        <p:spPr>
          <a:xfrm>
            <a:off x="3863956" y="1535682"/>
            <a:ext cx="4617303" cy="135136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lang="en-US" sz="760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Diagnosis · demographics · prefilled template</a:t>
            </a:r>
            <a:endParaRPr sz="760" dirty="0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2733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AccentBar"/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0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1" name="Eyebrow"/>
          <p:cNvSpPr>
            <a:spLocks noGrp="1"/>
          </p:cNvSpPr>
          <p:nvPr/>
        </p:nvSpPr>
        <p:spPr>
          <a:xfrm>
            <a:off x="514350" y="314920"/>
            <a:ext cx="7000000" cy="15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700" b="1" i="0" dirty="0">
                <a:solidFill>
                  <a:srgbClr val="5BB5A2"/>
                </a:solidFill>
                <a:latin typeface="Calibri"/>
              </a:rPr>
              <a:t>FEEDBACK + Q&amp;A</a:t>
            </a:r>
          </a:p>
        </p:txBody>
      </p:sp>
      <p:sp>
        <p:nvSpPr>
          <p:cNvPr id="202" name="Title"/>
          <p:cNvSpPr>
            <a:spLocks noGrp="1"/>
          </p:cNvSpPr>
          <p:nvPr/>
        </p:nvSpPr>
        <p:spPr>
          <a:xfrm>
            <a:off x="514350" y="490091"/>
            <a:ext cx="810000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2360" b="0" i="0" dirty="0">
                <a:solidFill>
                  <a:srgbClr val="F2EDE4"/>
                </a:solidFill>
                <a:latin typeface="Calibri Light"/>
              </a:rPr>
              <a:t>Questions?</a:t>
            </a:r>
          </a:p>
        </p:txBody>
      </p:sp>
      <p:sp>
        <p:nvSpPr>
          <p:cNvPr id="211" name="Lede"/>
          <p:cNvSpPr>
            <a:spLocks noGrp="1"/>
          </p:cNvSpPr>
          <p:nvPr/>
        </p:nvSpPr>
        <p:spPr>
          <a:xfrm>
            <a:off x="514350" y="1140000"/>
            <a:ext cx="3550000" cy="9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b="0" i="0" dirty="0">
                <a:solidFill>
                  <a:srgbClr val="FFFFFF"/>
                </a:solidFill>
                <a:latin typeface="Calibri"/>
              </a:rPr>
              <a:t>Questions, thoughts, and honest reactions — the floor is yours.</a:t>
            </a:r>
          </a:p>
        </p:txBody>
      </p:sp>
      <p:sp>
        <p:nvSpPr>
          <p:cNvPr id="212" name="Sub"/>
          <p:cNvSpPr>
            <a:spLocks noGrp="1"/>
          </p:cNvSpPr>
          <p:nvPr/>
        </p:nvSpPr>
        <p:spPr>
          <a:xfrm>
            <a:off x="514350" y="1620508"/>
            <a:ext cx="3550000" cy="4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950" b="0" i="0" dirty="0">
                <a:solidFill>
                  <a:srgbClr val="C3DCE3"/>
                </a:solidFill>
                <a:latin typeface="Calibri"/>
              </a:rPr>
              <a:t>Not sure where to start? Pick one of the prompts.</a:t>
            </a:r>
          </a:p>
        </p:txBody>
      </p:sp>
      <p:sp>
        <p:nvSpPr>
          <p:cNvPr id="220" name="PNum 0"/>
          <p:cNvSpPr>
            <a:spLocks noGrp="1"/>
          </p:cNvSpPr>
          <p:nvPr/>
        </p:nvSpPr>
        <p:spPr>
          <a:xfrm>
            <a:off x="5014350" y="118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000" b="1" i="0" dirty="0">
                <a:solidFill>
                  <a:srgbClr val="5BB5A2"/>
                </a:solidFill>
                <a:latin typeface="Calibri"/>
              </a:rPr>
              <a:t>1</a:t>
            </a:r>
          </a:p>
        </p:txBody>
      </p:sp>
      <p:sp>
        <p:nvSpPr>
          <p:cNvPr id="221" name="PTxt 0"/>
          <p:cNvSpPr>
            <a:spLocks noGrp="1"/>
          </p:cNvSpPr>
          <p:nvPr/>
        </p:nvSpPr>
        <p:spPr>
          <a:xfrm>
            <a:off x="5414350" y="1150000"/>
            <a:ext cx="372965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200" b="0" i="0" dirty="0">
                <a:solidFill>
                  <a:srgbClr val="FFFFFF"/>
                </a:solidFill>
                <a:latin typeface="Calibri"/>
              </a:rPr>
              <a:t>Could this fit with one client per day?</a:t>
            </a:r>
          </a:p>
        </p:txBody>
      </p:sp>
      <p:sp>
        <p:nvSpPr>
          <p:cNvPr id="222" name="PNum 1"/>
          <p:cNvSpPr>
            <a:spLocks noGrp="1"/>
          </p:cNvSpPr>
          <p:nvPr/>
        </p:nvSpPr>
        <p:spPr>
          <a:xfrm>
            <a:off x="5014350" y="174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000" b="1" i="0" dirty="0">
                <a:solidFill>
                  <a:srgbClr val="5BB5A2"/>
                </a:solidFill>
                <a:latin typeface="Calibri"/>
              </a:rPr>
              <a:t>2</a:t>
            </a:r>
          </a:p>
        </p:txBody>
      </p:sp>
      <p:sp>
        <p:nvSpPr>
          <p:cNvPr id="223" name="PTxt 1"/>
          <p:cNvSpPr>
            <a:spLocks noGrp="1"/>
          </p:cNvSpPr>
          <p:nvPr/>
        </p:nvSpPr>
        <p:spPr>
          <a:xfrm>
            <a:off x="5414350" y="1710000"/>
            <a:ext cx="372965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200" b="0" i="0" dirty="0">
                <a:solidFill>
                  <a:srgbClr val="FFFFFF"/>
                </a:solidFill>
                <a:latin typeface="Calibri"/>
              </a:rPr>
              <a:t>Would more practice help before you begin?</a:t>
            </a:r>
          </a:p>
        </p:txBody>
      </p:sp>
      <p:sp>
        <p:nvSpPr>
          <p:cNvPr id="224" name="PNum 2"/>
          <p:cNvSpPr>
            <a:spLocks noGrp="1"/>
          </p:cNvSpPr>
          <p:nvPr/>
        </p:nvSpPr>
        <p:spPr>
          <a:xfrm>
            <a:off x="5014350" y="230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000" b="1" i="0" dirty="0">
                <a:solidFill>
                  <a:srgbClr val="5BB5A2"/>
                </a:solidFill>
                <a:latin typeface="Calibri"/>
              </a:rPr>
              <a:t>3</a:t>
            </a:r>
          </a:p>
        </p:txBody>
      </p:sp>
      <p:sp>
        <p:nvSpPr>
          <p:cNvPr id="225" name="PTxt 2"/>
          <p:cNvSpPr>
            <a:spLocks noGrp="1"/>
          </p:cNvSpPr>
          <p:nvPr/>
        </p:nvSpPr>
        <p:spPr>
          <a:xfrm>
            <a:off x="5414350" y="2270000"/>
            <a:ext cx="372965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200" b="0" i="0" dirty="0">
                <a:solidFill>
                  <a:srgbClr val="FFFFFF"/>
                </a:solidFill>
                <a:latin typeface="Calibri"/>
              </a:rPr>
              <a:t>Already using it — what works?</a:t>
            </a:r>
          </a:p>
        </p:txBody>
      </p:sp>
      <p:sp>
        <p:nvSpPr>
          <p:cNvPr id="226" name="PNum 3"/>
          <p:cNvSpPr>
            <a:spLocks noGrp="1"/>
          </p:cNvSpPr>
          <p:nvPr/>
        </p:nvSpPr>
        <p:spPr>
          <a:xfrm>
            <a:off x="5014350" y="286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000" b="1" i="0" dirty="0">
                <a:solidFill>
                  <a:srgbClr val="5BB5A2"/>
                </a:solidFill>
                <a:latin typeface="Calibri"/>
              </a:rPr>
              <a:t>4</a:t>
            </a:r>
          </a:p>
        </p:txBody>
      </p:sp>
      <p:sp>
        <p:nvSpPr>
          <p:cNvPr id="227" name="PTxt 3"/>
          <p:cNvSpPr>
            <a:spLocks noGrp="1"/>
          </p:cNvSpPr>
          <p:nvPr/>
        </p:nvSpPr>
        <p:spPr>
          <a:xfrm>
            <a:off x="5414350" y="2830000"/>
            <a:ext cx="372965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200" b="0" i="0" dirty="0">
                <a:solidFill>
                  <a:srgbClr val="FFFFFF"/>
                </a:solidFill>
                <a:latin typeface="Calibri"/>
              </a:rPr>
              <a:t>What gets in the way?</a:t>
            </a:r>
          </a:p>
        </p:txBody>
      </p:sp>
      <p:sp>
        <p:nvSpPr>
          <p:cNvPr id="228" name="PNum 4"/>
          <p:cNvSpPr>
            <a:spLocks noGrp="1"/>
          </p:cNvSpPr>
          <p:nvPr/>
        </p:nvSpPr>
        <p:spPr>
          <a:xfrm>
            <a:off x="5014350" y="342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000" b="1" i="0" dirty="0">
                <a:solidFill>
                  <a:srgbClr val="5BB5A2"/>
                </a:solidFill>
                <a:latin typeface="Calibri"/>
              </a:rPr>
              <a:t>5</a:t>
            </a:r>
          </a:p>
        </p:txBody>
      </p:sp>
      <p:sp>
        <p:nvSpPr>
          <p:cNvPr id="229" name="PTxt 4"/>
          <p:cNvSpPr>
            <a:spLocks noGrp="1"/>
          </p:cNvSpPr>
          <p:nvPr/>
        </p:nvSpPr>
        <p:spPr>
          <a:xfrm>
            <a:off x="5414350" y="3390000"/>
            <a:ext cx="372965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200" b="0" i="0" dirty="0">
                <a:solidFill>
                  <a:srgbClr val="FFFFFF"/>
                </a:solidFill>
                <a:latin typeface="Calibri"/>
              </a:rPr>
              <a:t>What should we adapt?</a:t>
            </a:r>
          </a:p>
        </p:txBody>
      </p:sp>
      <p:sp>
        <p:nvSpPr>
          <p:cNvPr id="230" name="PNum 5"/>
          <p:cNvSpPr>
            <a:spLocks noGrp="1"/>
          </p:cNvSpPr>
          <p:nvPr/>
        </p:nvSpPr>
        <p:spPr>
          <a:xfrm>
            <a:off x="5014350" y="398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000" b="1" i="0" dirty="0">
                <a:solidFill>
                  <a:srgbClr val="5BB5A2"/>
                </a:solidFill>
                <a:latin typeface="Calibri"/>
              </a:rPr>
              <a:t>6</a:t>
            </a:r>
          </a:p>
        </p:txBody>
      </p:sp>
      <p:sp>
        <p:nvSpPr>
          <p:cNvPr id="231" name="PTxt 5"/>
          <p:cNvSpPr>
            <a:spLocks noGrp="1"/>
          </p:cNvSpPr>
          <p:nvPr/>
        </p:nvSpPr>
        <p:spPr>
          <a:xfrm>
            <a:off x="5414350" y="3950000"/>
            <a:ext cx="372965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1200" b="0" i="0" dirty="0">
                <a:solidFill>
                  <a:srgbClr val="FFFFFF"/>
                </a:solidFill>
                <a:latin typeface="Calibri"/>
              </a:rPr>
              <a:t>What questions are still open?</a:t>
            </a:r>
          </a:p>
        </p:txBody>
      </p:sp>
      <p:sp>
        <p:nvSpPr>
          <p:cNvPr id="261" name="Foot"/>
          <p:cNvSpPr>
            <a:spLocks noGrp="1"/>
          </p:cNvSpPr>
          <p:nvPr/>
        </p:nvSpPr>
        <p:spPr>
          <a:xfrm>
            <a:off x="514350" y="4390000"/>
            <a:ext cx="8100000" cy="24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endParaRPr lang="en-US" sz="850" b="0" i="0" dirty="0">
              <a:solidFill>
                <a:srgbClr val="C3DCE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513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le 0">
            <a:extLst>
              <a:ext uri="{FF2B5EF4-FFF2-40B4-BE49-F238E27FC236}">
                <a16:creationId xmlns:a16="http://schemas.microsoft.com/office/drawing/2014/main" id="{7C6B66B0-E6F8-44A5-3D6E-89D1655FDAA4}"/>
              </a:ext>
            </a:extLst>
          </p:cNvPr>
          <p:cNvSpPr>
            <a:spLocks noGrp="1"/>
          </p:cNvSpPr>
          <p:nvPr/>
        </p:nvSpPr>
        <p:spPr>
          <a:xfrm>
            <a:off x="3144351" y="919732"/>
            <a:ext cx="2753334" cy="3242753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" name="Tile 0">
            <a:extLst>
              <a:ext uri="{FF2B5EF4-FFF2-40B4-BE49-F238E27FC236}">
                <a16:creationId xmlns:a16="http://schemas.microsoft.com/office/drawing/2014/main" id="{069FD5AD-19AC-FECA-E72C-5D889EFC617C}"/>
              </a:ext>
            </a:extLst>
          </p:cNvPr>
          <p:cNvSpPr>
            <a:spLocks noGrp="1"/>
          </p:cNvSpPr>
          <p:nvPr/>
        </p:nvSpPr>
        <p:spPr>
          <a:xfrm>
            <a:off x="6057686" y="927326"/>
            <a:ext cx="2730839" cy="3242753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" name="Tile 0">
            <a:extLst>
              <a:ext uri="{FF2B5EF4-FFF2-40B4-BE49-F238E27FC236}">
                <a16:creationId xmlns:a16="http://schemas.microsoft.com/office/drawing/2014/main" id="{AD4BC818-B5D7-9727-E1F3-DDDD4C5A8088}"/>
              </a:ext>
            </a:extLst>
          </p:cNvPr>
          <p:cNvSpPr>
            <a:spLocks noGrp="1"/>
          </p:cNvSpPr>
          <p:nvPr/>
        </p:nvSpPr>
        <p:spPr>
          <a:xfrm>
            <a:off x="194351" y="927326"/>
            <a:ext cx="2789014" cy="3242753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0" name="AccentBar"/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0"/>
          </a:gradFill>
        </p:spPr>
        <p:txBody>
          <a:bodyPr wrap="square"/>
          <a:lstStyle/>
          <a:p>
            <a:pPr marL="0" indent="0">
              <a:buNone/>
            </a:pPr>
            <a:endParaRPr/>
          </a:p>
        </p:txBody>
      </p:sp>
      <p:sp>
        <p:nvSpPr>
          <p:cNvPr id="201" name="Eyebrow"/>
          <p:cNvSpPr>
            <a:spLocks noGrp="1"/>
          </p:cNvSpPr>
          <p:nvPr/>
        </p:nvSpPr>
        <p:spPr>
          <a:xfrm>
            <a:off x="514350" y="314920"/>
            <a:ext cx="7000000" cy="15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700" b="1" i="0" dirty="0">
                <a:solidFill>
                  <a:srgbClr val="5BB5A2"/>
                </a:solidFill>
                <a:latin typeface="Calibri"/>
              </a:rPr>
              <a:t>REFERENCES</a:t>
            </a:r>
          </a:p>
        </p:txBody>
      </p:sp>
      <p:sp>
        <p:nvSpPr>
          <p:cNvPr id="202" name="Title"/>
          <p:cNvSpPr>
            <a:spLocks noGrp="1"/>
          </p:cNvSpPr>
          <p:nvPr/>
        </p:nvSpPr>
        <p:spPr>
          <a:xfrm>
            <a:off x="514350" y="490091"/>
            <a:ext cx="8100000" cy="42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2360" b="0" i="0" dirty="0">
                <a:solidFill>
                  <a:srgbClr val="F2EDE4"/>
                </a:solidFill>
                <a:latin typeface="Calibri Light"/>
              </a:rPr>
              <a:t>Sources.</a:t>
            </a:r>
          </a:p>
        </p:txBody>
      </p:sp>
      <p:sp>
        <p:nvSpPr>
          <p:cNvPr id="300" name="ColH 0"/>
          <p:cNvSpPr>
            <a:spLocks noGrp="1"/>
          </p:cNvSpPr>
          <p:nvPr/>
        </p:nvSpPr>
        <p:spPr>
          <a:xfrm>
            <a:off x="514350" y="1180000"/>
            <a:ext cx="2482669" cy="2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700" b="1" i="0" dirty="0">
                <a:solidFill>
                  <a:srgbClr val="9FD8CC"/>
                </a:solidFill>
                <a:latin typeface="Calibri"/>
              </a:rPr>
              <a:t>PEER-REVIEWED</a:t>
            </a:r>
          </a:p>
        </p:txBody>
      </p:sp>
      <p:sp>
        <p:nvSpPr>
          <p:cNvPr id="301" name="List 0"/>
          <p:cNvSpPr>
            <a:spLocks noGrp="1"/>
          </p:cNvSpPr>
          <p:nvPr/>
        </p:nvSpPr>
        <p:spPr>
          <a:xfrm>
            <a:off x="354351" y="1480000"/>
            <a:ext cx="2482669" cy="24835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Matthews, E. B. (2020). Computer use in mental health treatment: Understanding collaborative documentation and its effect on the therapeutic alliance.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Psychotherapy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, 57(2), 119–128.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Meltzer, E. C., et al. (2022). Use of the electronic health record during clinical encounters: An experience survey.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Annals of Family Medicine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, 20(4), 312–318.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Sinsky, C., et al. (2016). Allocation of physician time in ambulatory practice.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Annals of Internal Medicine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Overhage, J. M., &amp; McCallie, D. (2020). Physician time spent using the electronic health record.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Annals of Internal Medicine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Stanhope, V., et al. (2019). Whose system is it anyway? How clients and providers use electronic health records.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Community Mental Health Journal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DiCarlo, R., &amp; Garcia, Y. E. Electronic record keeping and psychotherapy alliance: The role of concurrent collaborative documentation. Northern Arizona University.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Stanley, B., &amp; Brown, G. K. Safety Planning Intervention.</a:t>
            </a:r>
          </a:p>
        </p:txBody>
      </p:sp>
      <p:sp>
        <p:nvSpPr>
          <p:cNvPr id="302" name="ColH 1"/>
          <p:cNvSpPr>
            <a:spLocks noGrp="1"/>
          </p:cNvSpPr>
          <p:nvPr/>
        </p:nvSpPr>
        <p:spPr>
          <a:xfrm>
            <a:off x="3267684" y="1180000"/>
            <a:ext cx="2469014" cy="2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700" b="1" i="0" dirty="0">
                <a:solidFill>
                  <a:srgbClr val="9FD8CC"/>
                </a:solidFill>
                <a:latin typeface="Calibri"/>
              </a:rPr>
              <a:t>PUBLIC AGENCY AND TRAINING GUIDANCE</a:t>
            </a:r>
          </a:p>
        </p:txBody>
      </p:sp>
      <p:sp>
        <p:nvSpPr>
          <p:cNvPr id="303" name="List 1"/>
          <p:cNvSpPr>
            <a:spLocks noGrp="1"/>
          </p:cNvSpPr>
          <p:nvPr/>
        </p:nvSpPr>
        <p:spPr>
          <a:xfrm>
            <a:off x="3337493" y="1480000"/>
            <a:ext cx="2469014" cy="24835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Los Angeles County Department of Mental Health (2019).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Collaborative Documentation Manual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Alameda County Behavioral Health (2023).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Documentation Best Practices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MTM Services.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Collaborative Documentation Pilot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MTM Services.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Collaborative Documentation Train-the-Trainer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Flora, M., &amp; Fruth, J., MTM Services.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Collaborative Documentation: There’s Nothing Basic About It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Vanderlinden, J. (2024).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Collaborative Documentation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National Council for Mental Wellbeing / Harris Poll (2023).</a:t>
            </a:r>
          </a:p>
        </p:txBody>
      </p:sp>
      <p:sp>
        <p:nvSpPr>
          <p:cNvPr id="304" name="ColH 2"/>
          <p:cNvSpPr>
            <a:spLocks noGrp="1"/>
          </p:cNvSpPr>
          <p:nvPr/>
        </p:nvSpPr>
        <p:spPr>
          <a:xfrm>
            <a:off x="6021016" y="1180000"/>
            <a:ext cx="2430884" cy="2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700" b="1" i="0" dirty="0">
                <a:solidFill>
                  <a:srgbClr val="9FD8CC"/>
                </a:solidFill>
                <a:latin typeface="Calibri"/>
              </a:rPr>
              <a:t>INDUSTRY DATA AND PRACTICE GUIDES</a:t>
            </a:r>
          </a:p>
        </p:txBody>
      </p:sp>
      <p:sp>
        <p:nvSpPr>
          <p:cNvPr id="305" name="List 2"/>
          <p:cNvSpPr>
            <a:spLocks noGrp="1"/>
          </p:cNvSpPr>
          <p:nvPr/>
        </p:nvSpPr>
        <p:spPr>
          <a:xfrm>
            <a:off x="6217688" y="1425320"/>
            <a:ext cx="2396661" cy="2283501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Eleos Health. Utilization and time-savings data.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Tebra (2025). Practice and burnout survey.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Software Advice.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Patient Preferences About EHRs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Navix Health (2026).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The Behavioral Health Documentation Benchmark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Blueprint (2025).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Concurrent Documentation: Improving Accuracy and Efficiency in Therapy Sessions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NotuDocs.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Concurrent Documentation in Therapy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;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How to Document Therapy Sessions Using Collaborative Documentation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 marL="0" indent="0" algn="l">
              <a:lnSpc>
                <a:spcPct val="100000"/>
              </a:lnSpc>
              <a:spcAft>
                <a:spcPts val="700"/>
              </a:spcAft>
              <a:buNone/>
            </a:pP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Mentalyc.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Collaborative/Concurrent Documentation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 NeuroLaunch (2024). </a:t>
            </a:r>
            <a:r>
              <a:rPr lang="en-US" sz="700" b="0" i="1" dirty="0">
                <a:solidFill>
                  <a:srgbClr val="FFFFFF"/>
                </a:solidFill>
                <a:latin typeface="Calibri"/>
              </a:rPr>
              <a:t>Concurrent Documentation Therapy</a:t>
            </a:r>
            <a:r>
              <a:rPr lang="en-US" sz="700" b="0" i="0" dirty="0">
                <a:solidFill>
                  <a:srgbClr val="FFFFFF"/>
                </a:solidFill>
                <a:latin typeface="Calibri"/>
              </a:rPr>
              <a:t>. Healthcare IT Today; Videra Health (2026).</a:t>
            </a:r>
          </a:p>
        </p:txBody>
      </p:sp>
      <p:sp>
        <p:nvSpPr>
          <p:cNvPr id="306" name="Note"/>
          <p:cNvSpPr>
            <a:spLocks noGrp="1"/>
          </p:cNvSpPr>
          <p:nvPr/>
        </p:nvSpPr>
        <p:spPr>
          <a:xfrm>
            <a:off x="354351" y="4368073"/>
            <a:ext cx="8100000" cy="24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buNone/>
            </a:pPr>
            <a:r>
              <a:rPr lang="en-US" sz="700" b="0" i="0" dirty="0">
                <a:solidFill>
                  <a:srgbClr val="9FD8CC"/>
                </a:solidFill>
                <a:latin typeface="Calibri"/>
              </a:rPr>
              <a:t>The line “it feels awkward for about three sessions” is practitioner experience, not a published finding.</a:t>
            </a:r>
          </a:p>
        </p:txBody>
      </p:sp>
    </p:spTree>
    <p:extLst>
      <p:ext uri="{BB962C8B-B14F-4D97-AF65-F5344CB8AC3E}">
        <p14:creationId xmlns:p14="http://schemas.microsoft.com/office/powerpoint/2010/main" val="218890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Accent Bar"/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45000"/>
                </a:srgbClr>
              </a:gs>
              <a:gs pos="70000">
                <a:srgbClr val="5BB5A2">
                  <a:alpha val="1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1" name="Eyebrow"/>
          <p:cNvSpPr>
            <a:spLocks noGrp="1"/>
          </p:cNvSpPr>
          <p:nvPr/>
        </p:nvSpPr>
        <p:spPr>
          <a:xfrm>
            <a:off x="514350" y="314920"/>
            <a:ext cx="4000000" cy="1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SESSION OBJECTIVE</a:t>
            </a:r>
          </a:p>
        </p:txBody>
      </p:sp>
      <p:sp>
        <p:nvSpPr>
          <p:cNvPr id="202" name="Title"/>
          <p:cNvSpPr>
            <a:spLocks noGrp="1"/>
          </p:cNvSpPr>
          <p:nvPr/>
        </p:nvSpPr>
        <p:spPr>
          <a:xfrm>
            <a:off x="514350" y="490091"/>
            <a:ext cx="8100000" cy="3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596"/>
              </a:lnSpc>
              <a:buNone/>
            </a:pPr>
            <a:r>
              <a:rPr lang="en-US" sz="2360" b="0" dirty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What to expect today.</a:t>
            </a:r>
          </a:p>
        </p:txBody>
      </p:sp>
      <p:sp>
        <p:nvSpPr>
          <p:cNvPr id="203" name="Num 0"/>
          <p:cNvSpPr>
            <a:spLocks noGrp="1"/>
          </p:cNvSpPr>
          <p:nvPr/>
        </p:nvSpPr>
        <p:spPr>
          <a:xfrm>
            <a:off x="514350" y="1330000"/>
            <a:ext cx="340000" cy="340000"/>
          </a:xfrm>
          <a:prstGeom prst="ellipse">
            <a:avLst/>
          </a:prstGeom>
          <a:solidFill>
            <a:srgbClr val="5BB5A2">
              <a:alpha val="18000"/>
            </a:srgbClr>
          </a:solidFill>
          <a:ln w="9525">
            <a:solidFill>
              <a:srgbClr val="5BB5A2">
                <a:alpha val="5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4" name="NumT 0"/>
          <p:cNvSpPr>
            <a:spLocks noGrp="1"/>
          </p:cNvSpPr>
          <p:nvPr/>
        </p:nvSpPr>
        <p:spPr>
          <a:xfrm>
            <a:off x="514350" y="1330000"/>
            <a:ext cx="340000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10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205" name="RowH 0"/>
          <p:cNvSpPr>
            <a:spLocks noGrp="1"/>
          </p:cNvSpPr>
          <p:nvPr/>
        </p:nvSpPr>
        <p:spPr>
          <a:xfrm>
            <a:off x="994350" y="1310000"/>
            <a:ext cx="456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Why this matters</a:t>
            </a:r>
          </a:p>
        </p:txBody>
      </p:sp>
      <p:sp>
        <p:nvSpPr>
          <p:cNvPr id="206" name="RowD 0"/>
          <p:cNvSpPr>
            <a:spLocks noGrp="1"/>
          </p:cNvSpPr>
          <p:nvPr/>
        </p:nvSpPr>
        <p:spPr>
          <a:xfrm>
            <a:off x="994350" y="1550000"/>
            <a:ext cx="4560000" cy="2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9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The real cost of writing notes after session, and what changes in the room</a:t>
            </a:r>
            <a:r>
              <a:rPr lang="en-US" sz="93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207" name="Num 1"/>
          <p:cNvSpPr>
            <a:spLocks noGrp="1"/>
          </p:cNvSpPr>
          <p:nvPr/>
        </p:nvSpPr>
        <p:spPr>
          <a:xfrm>
            <a:off x="514350" y="2000000"/>
            <a:ext cx="340000" cy="340000"/>
          </a:xfrm>
          <a:prstGeom prst="ellipse">
            <a:avLst/>
          </a:prstGeom>
          <a:solidFill>
            <a:srgbClr val="5BB5A2">
              <a:alpha val="18000"/>
            </a:srgbClr>
          </a:solidFill>
          <a:ln w="9525">
            <a:solidFill>
              <a:srgbClr val="5BB5A2">
                <a:alpha val="5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8" name="NumT 1"/>
          <p:cNvSpPr>
            <a:spLocks noGrp="1"/>
          </p:cNvSpPr>
          <p:nvPr/>
        </p:nvSpPr>
        <p:spPr>
          <a:xfrm>
            <a:off x="514350" y="2000000"/>
            <a:ext cx="340000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10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209" name="RowH 1"/>
          <p:cNvSpPr>
            <a:spLocks noGrp="1"/>
          </p:cNvSpPr>
          <p:nvPr/>
        </p:nvSpPr>
        <p:spPr>
          <a:xfrm>
            <a:off x="994350" y="1980000"/>
            <a:ext cx="456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flow</a:t>
            </a:r>
            <a:r>
              <a:rPr lang="en-US" sz="11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1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start to finish</a:t>
            </a:r>
            <a:endParaRPr lang="en-US" sz="1150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0" name="RowD 1"/>
          <p:cNvSpPr>
            <a:spLocks noGrp="1"/>
          </p:cNvSpPr>
          <p:nvPr/>
        </p:nvSpPr>
        <p:spPr>
          <a:xfrm>
            <a:off x="994350" y="2220000"/>
            <a:ext cx="4560000" cy="2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9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Eleos ambient listening paired with writing the note together.</a:t>
            </a:r>
          </a:p>
        </p:txBody>
      </p:sp>
      <p:sp>
        <p:nvSpPr>
          <p:cNvPr id="211" name="Num 2"/>
          <p:cNvSpPr>
            <a:spLocks noGrp="1"/>
          </p:cNvSpPr>
          <p:nvPr/>
        </p:nvSpPr>
        <p:spPr>
          <a:xfrm>
            <a:off x="514350" y="2670000"/>
            <a:ext cx="340000" cy="340000"/>
          </a:xfrm>
          <a:prstGeom prst="ellipse">
            <a:avLst/>
          </a:prstGeom>
          <a:solidFill>
            <a:srgbClr val="5BB5A2">
              <a:alpha val="18000"/>
            </a:srgbClr>
          </a:solidFill>
          <a:ln w="9525">
            <a:solidFill>
              <a:srgbClr val="5BB5A2">
                <a:alpha val="5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12" name="NumT 2"/>
          <p:cNvSpPr>
            <a:spLocks noGrp="1"/>
          </p:cNvSpPr>
          <p:nvPr/>
        </p:nvSpPr>
        <p:spPr>
          <a:xfrm>
            <a:off x="514350" y="2670000"/>
            <a:ext cx="340000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10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213" name="RowH 2"/>
          <p:cNvSpPr>
            <a:spLocks noGrp="1"/>
          </p:cNvSpPr>
          <p:nvPr/>
        </p:nvSpPr>
        <p:spPr>
          <a:xfrm>
            <a:off x="994350" y="2650000"/>
            <a:ext cx="456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Use it, adapt it, pause it</a:t>
            </a:r>
          </a:p>
        </p:txBody>
      </p:sp>
      <p:sp>
        <p:nvSpPr>
          <p:cNvPr id="214" name="RowD 2"/>
          <p:cNvSpPr>
            <a:spLocks noGrp="1"/>
          </p:cNvSpPr>
          <p:nvPr/>
        </p:nvSpPr>
        <p:spPr>
          <a:xfrm>
            <a:off x="994350" y="2890000"/>
            <a:ext cx="4560000" cy="2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9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A continuum for when collaboration fits and when it does not.</a:t>
            </a:r>
          </a:p>
        </p:txBody>
      </p:sp>
      <p:sp>
        <p:nvSpPr>
          <p:cNvPr id="215" name="Num 3"/>
          <p:cNvSpPr>
            <a:spLocks noGrp="1"/>
          </p:cNvSpPr>
          <p:nvPr/>
        </p:nvSpPr>
        <p:spPr>
          <a:xfrm>
            <a:off x="514350" y="3340000"/>
            <a:ext cx="340000" cy="340000"/>
          </a:xfrm>
          <a:prstGeom prst="ellipse">
            <a:avLst/>
          </a:prstGeom>
          <a:solidFill>
            <a:srgbClr val="5BB5A2">
              <a:alpha val="18000"/>
            </a:srgbClr>
          </a:solidFill>
          <a:ln w="9525">
            <a:solidFill>
              <a:srgbClr val="5BB5A2">
                <a:alpha val="5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16" name="NumT 3"/>
          <p:cNvSpPr>
            <a:spLocks noGrp="1"/>
          </p:cNvSpPr>
          <p:nvPr/>
        </p:nvSpPr>
        <p:spPr>
          <a:xfrm>
            <a:off x="514350" y="3340000"/>
            <a:ext cx="340000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10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17" name="RowH 3"/>
          <p:cNvSpPr>
            <a:spLocks noGrp="1"/>
          </p:cNvSpPr>
          <p:nvPr/>
        </p:nvSpPr>
        <p:spPr>
          <a:xfrm>
            <a:off x="994350" y="3320000"/>
            <a:ext cx="456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Hands-on practice</a:t>
            </a:r>
          </a:p>
        </p:txBody>
      </p:sp>
      <p:sp>
        <p:nvSpPr>
          <p:cNvPr id="218" name="RowD 3"/>
          <p:cNvSpPr>
            <a:spLocks noGrp="1"/>
          </p:cNvSpPr>
          <p:nvPr/>
        </p:nvSpPr>
        <p:spPr>
          <a:xfrm>
            <a:off x="994350" y="3560000"/>
            <a:ext cx="4560000" cy="2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93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Time to try </a:t>
            </a:r>
            <a:r>
              <a:rPr lang="en-US" sz="930" b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both a progress note and a care plan yourselves</a:t>
            </a:r>
            <a:r>
              <a:rPr lang="en-US" sz="93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219" name="Num 4"/>
          <p:cNvSpPr>
            <a:spLocks noGrp="1"/>
          </p:cNvSpPr>
          <p:nvPr/>
        </p:nvSpPr>
        <p:spPr>
          <a:xfrm>
            <a:off x="514350" y="4010000"/>
            <a:ext cx="340000" cy="340000"/>
          </a:xfrm>
          <a:prstGeom prst="ellipse">
            <a:avLst/>
          </a:prstGeom>
          <a:solidFill>
            <a:srgbClr val="5BB5A2">
              <a:alpha val="18000"/>
            </a:srgbClr>
          </a:solidFill>
          <a:ln w="9525">
            <a:solidFill>
              <a:srgbClr val="5BB5A2">
                <a:alpha val="5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20" name="NumT 4"/>
          <p:cNvSpPr>
            <a:spLocks noGrp="1"/>
          </p:cNvSpPr>
          <p:nvPr/>
        </p:nvSpPr>
        <p:spPr>
          <a:xfrm>
            <a:off x="514350" y="4010000"/>
            <a:ext cx="340000" cy="3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10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21" name="RowH 4"/>
          <p:cNvSpPr>
            <a:spLocks noGrp="1"/>
          </p:cNvSpPr>
          <p:nvPr/>
        </p:nvSpPr>
        <p:spPr>
          <a:xfrm>
            <a:off x="994350" y="3990000"/>
            <a:ext cx="456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Question, sources, and feedback</a:t>
            </a:r>
          </a:p>
        </p:txBody>
      </p:sp>
      <p:sp>
        <p:nvSpPr>
          <p:cNvPr id="222" name="RowD 4"/>
          <p:cNvSpPr>
            <a:spLocks noGrp="1"/>
          </p:cNvSpPr>
          <p:nvPr/>
        </p:nvSpPr>
        <p:spPr>
          <a:xfrm>
            <a:off x="994350" y="4230000"/>
            <a:ext cx="4560000" cy="2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93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No training would be complete without space to ask questions, and tell us how we did</a:t>
            </a:r>
          </a:p>
        </p:txBody>
      </p:sp>
      <p:sp>
        <p:nvSpPr>
          <p:cNvPr id="223" name="Panel"/>
          <p:cNvSpPr>
            <a:spLocks noGrp="1"/>
          </p:cNvSpPr>
          <p:nvPr/>
        </p:nvSpPr>
        <p:spPr>
          <a:xfrm>
            <a:off x="5600000" y="1220000"/>
            <a:ext cx="3029650" cy="3240000"/>
          </a:xfrm>
          <a:prstGeom prst="roundRect">
            <a:avLst>
              <a:gd name="adj" fmla="val 5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 dirty="0"/>
          </a:p>
        </p:txBody>
      </p:sp>
      <p:sp>
        <p:nvSpPr>
          <p:cNvPr id="225" name="PanelH"/>
          <p:cNvSpPr>
            <a:spLocks noGrp="1"/>
          </p:cNvSpPr>
          <p:nvPr/>
        </p:nvSpPr>
        <p:spPr>
          <a:xfrm>
            <a:off x="5860000" y="1407835"/>
            <a:ext cx="2509650" cy="5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700" b="0" dirty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Making the commitment.</a:t>
            </a:r>
          </a:p>
        </p:txBody>
      </p:sp>
      <p:sp>
        <p:nvSpPr>
          <p:cNvPr id="226" name="PanelB1"/>
          <p:cNvSpPr>
            <a:spLocks noGrp="1"/>
          </p:cNvSpPr>
          <p:nvPr/>
        </p:nvSpPr>
        <p:spPr>
          <a:xfrm>
            <a:off x="5860000" y="1792835"/>
            <a:ext cx="2509650" cy="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We recognize these strategies are  not effective with every client in every situation.</a:t>
            </a:r>
          </a:p>
        </p:txBody>
      </p:sp>
      <p:sp>
        <p:nvSpPr>
          <p:cNvPr id="227" name="PanelB2"/>
          <p:cNvSpPr>
            <a:spLocks noGrp="1"/>
          </p:cNvSpPr>
          <p:nvPr/>
        </p:nvSpPr>
        <p:spPr>
          <a:xfrm>
            <a:off x="5860000" y="2367892"/>
            <a:ext cx="2509650" cy="9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Use them when appropriate to remove administrative burden, enhance client care and documentation, and help you leave work at work.</a:t>
            </a:r>
          </a:p>
          <a:p>
            <a:pPr marL="0" indent="0" algn="l">
              <a:lnSpc>
                <a:spcPts val="1250"/>
              </a:lnSpc>
              <a:buNone/>
            </a:pPr>
            <a:endParaRPr lang="en-US" sz="1000" dirty="0">
              <a:solidFill>
                <a:srgbClr val="C3DCE3"/>
              </a:solidFill>
              <a:latin typeface="Calibri"/>
              <a:ea typeface="Calibri"/>
              <a:cs typeface="Calibri"/>
            </a:endParaRPr>
          </a:p>
          <a:p>
            <a:pPr marL="0" indent="0" algn="l">
              <a:lnSpc>
                <a:spcPts val="1250"/>
              </a:lnSpc>
              <a:buNone/>
            </a:pPr>
            <a:r>
              <a:rPr lang="en-US" sz="100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We challenge you to practice using Eleos, collaborative documentation, or the hybrid with at least one client per day.  Give it a month.  Try to gradually increase.  Like any habit it will take practice to feel natural.  </a:t>
            </a:r>
          </a:p>
        </p:txBody>
      </p:sp>
    </p:spTree>
    <p:extLst>
      <p:ext uri="{BB962C8B-B14F-4D97-AF65-F5344CB8AC3E}">
        <p14:creationId xmlns:p14="http://schemas.microsoft.com/office/powerpoint/2010/main" val="409222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4F4CBAF-E741-4DCB-9713-4EB61C70A15B}"/>
              </a:ext>
            </a:extLst>
          </p:cNvPr>
          <p:cNvSpPr>
            <a:spLocks noGrp="1"/>
          </p:cNvSpPr>
          <p:nvPr/>
        </p:nvSpPr>
        <p:spPr>
          <a:xfrm>
            <a:off x="514350" y="490091"/>
            <a:ext cx="8100000" cy="3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cs typeface="Calibri Light"/>
              </a:rPr>
              <a:t>After session notes vs. during session.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F4246B9-E2A3-435A-82AB-BC868A3E45E8}"/>
              </a:ext>
            </a:extLst>
          </p:cNvPr>
          <p:cNvSpPr>
            <a:spLocks noGrp="1"/>
          </p:cNvSpPr>
          <p:nvPr/>
        </p:nvSpPr>
        <p:spPr>
          <a:xfrm>
            <a:off x="347416" y="1003901"/>
            <a:ext cx="4086374" cy="3345452"/>
          </a:xfrm>
          <a:prstGeom prst="roundRect">
            <a:avLst>
              <a:gd name="adj" fmla="val 2229"/>
            </a:avLst>
          </a:prstGeom>
          <a:solidFill>
            <a:srgbClr val="1F4354"/>
          </a:solidFill>
          <a:ln w="9525">
            <a:solidFill>
              <a:srgbClr val="7896AF">
                <a:alpha val="1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4BA8D89-FF68-4821-92A1-40B527D221AE}"/>
              </a:ext>
            </a:extLst>
          </p:cNvPr>
          <p:cNvSpPr>
            <a:spLocks noGrp="1"/>
          </p:cNvSpPr>
          <p:nvPr/>
        </p:nvSpPr>
        <p:spPr>
          <a:xfrm>
            <a:off x="689656" y="1455129"/>
            <a:ext cx="3152247" cy="185238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171450" indent="-17145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Calibri"/>
              </a:rPr>
              <a:t>Write the note after the session (in minutes between sessions or after seeing clients, sometimes at home, sometimes the next morning, or later)</a:t>
            </a:r>
          </a:p>
          <a:p>
            <a:pPr marL="171450" indent="-17145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Calibri"/>
              </a:rPr>
              <a:t>The further from the session and the more sessions between, the more difficult it is to remember the exact details.</a:t>
            </a:r>
          </a:p>
          <a:p>
            <a:pPr marL="171450" indent="-17145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Calibri"/>
              </a:rPr>
              <a:t>The client’s voice is missing.  </a:t>
            </a:r>
          </a:p>
          <a:p>
            <a:pPr marL="171450" indent="-17145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Calibri"/>
              </a:rPr>
              <a:t>And the note feels like extra work, one more thing to do even though the note is part of the work</a:t>
            </a:r>
            <a:endParaRPr sz="1200" dirty="0">
              <a:solidFill>
                <a:schemeClr val="bg1">
                  <a:lumMod val="9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4AE797FC-BC25-4776-B49A-01BE51C76E29}"/>
              </a:ext>
            </a:extLst>
          </p:cNvPr>
          <p:cNvSpPr>
            <a:spLocks noGrp="1"/>
          </p:cNvSpPr>
          <p:nvPr/>
        </p:nvSpPr>
        <p:spPr>
          <a:xfrm>
            <a:off x="4572000" y="794147"/>
            <a:ext cx="7590" cy="3873847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30000"/>
                </a:srgbClr>
              </a:gs>
              <a:gs pos="70000">
                <a:srgbClr val="5BB5A2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92C00650-E436-4238-87B5-F0B5896A331A}"/>
              </a:ext>
            </a:extLst>
          </p:cNvPr>
          <p:cNvSpPr>
            <a:spLocks noGrp="1"/>
          </p:cNvSpPr>
          <p:nvPr/>
        </p:nvSpPr>
        <p:spPr>
          <a:xfrm>
            <a:off x="4774604" y="1003901"/>
            <a:ext cx="4025653" cy="3345452"/>
          </a:xfrm>
          <a:prstGeom prst="roundRect">
            <a:avLst>
              <a:gd name="adj" fmla="val 2229"/>
            </a:avLst>
          </a:prstGeom>
          <a:solidFill>
            <a:srgbClr val="55A49B"/>
          </a:solidFill>
          <a:ln w="9525">
            <a:solidFill>
              <a:srgbClr val="5BB5A2"/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 dirty="0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D0760F80-CABA-4314-B658-451619B08CE8}"/>
              </a:ext>
            </a:extLst>
          </p:cNvPr>
          <p:cNvSpPr>
            <a:spLocks noGrp="1"/>
          </p:cNvSpPr>
          <p:nvPr/>
        </p:nvSpPr>
        <p:spPr>
          <a:xfrm>
            <a:off x="5071964" y="1405329"/>
            <a:ext cx="3248670" cy="2754846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171450" lvl="1" indent="-1714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rgbClr val="1F4354"/>
                </a:solidFill>
                <a:latin typeface="Calibri"/>
                <a:ea typeface="Calibri"/>
                <a:cs typeface="Calibri"/>
              </a:rPr>
              <a:t>Client is present and a co-author in writing their note.</a:t>
            </a:r>
          </a:p>
          <a:p>
            <a:pPr marL="171450" lvl="1" indent="-1714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rgbClr val="1F4354"/>
                </a:solidFill>
                <a:latin typeface="Calibri"/>
                <a:ea typeface="Calibri"/>
                <a:cs typeface="Calibri"/>
              </a:rPr>
              <a:t>Confirming meaning together.  </a:t>
            </a:r>
          </a:p>
          <a:p>
            <a:pPr marL="171450" lvl="1" indent="-1714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rgbClr val="1F4354"/>
                </a:solidFill>
                <a:latin typeface="Calibri"/>
                <a:ea typeface="Calibri"/>
                <a:cs typeface="Calibri"/>
              </a:rPr>
              <a:t>Feels like a conversation and collaborative effort.</a:t>
            </a:r>
          </a:p>
          <a:p>
            <a:pPr marL="171450" lvl="1" indent="-1714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rgbClr val="1F4354"/>
                </a:solidFill>
                <a:latin typeface="Calibri"/>
                <a:ea typeface="Calibri"/>
                <a:cs typeface="Calibri"/>
              </a:rPr>
              <a:t>Therapist uses discretion on what is viewable. </a:t>
            </a:r>
          </a:p>
          <a:p>
            <a:pPr marL="171450" lvl="1" indent="-1714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200" dirty="0">
                <a:solidFill>
                  <a:srgbClr val="1F4354"/>
                </a:solidFill>
                <a:latin typeface="Calibri"/>
                <a:ea typeface="Calibri"/>
                <a:cs typeface="Calibri"/>
              </a:rPr>
              <a:t>Therapist maintains clinical judgment and only  uses collaborative documentation when appropriate.</a:t>
            </a: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3531222B-49DF-4537-85A5-D22A3AD20D5F}"/>
              </a:ext>
            </a:extLst>
          </p:cNvPr>
          <p:cNvSpPr>
            <a:spLocks noGrp="1"/>
          </p:cNvSpPr>
          <p:nvPr/>
        </p:nvSpPr>
        <p:spPr>
          <a:xfrm>
            <a:off x="-91440" y="4667994"/>
            <a:ext cx="9326880" cy="499281"/>
          </a:xfrm>
          <a:prstGeom prst="rect">
            <a:avLst/>
          </a:prstGeom>
          <a:noFill/>
        </p:spPr>
        <p:txBody>
          <a:bodyPr wrap="square" lIns="457200" tIns="114300" rIns="457200" bIns="15748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sz="1070" i="1" dirty="0">
                <a:solidFill>
                  <a:srgbClr val="99CDCD"/>
                </a:solidFill>
                <a:latin typeface="Calibri Light"/>
                <a:ea typeface="Calibri Light"/>
                <a:cs typeface="Calibri Light"/>
              </a:rPr>
              <a:t>Same responsibility. Better workflow.</a:t>
            </a:r>
          </a:p>
        </p:txBody>
      </p:sp>
      <p:sp>
        <p:nvSpPr>
          <p:cNvPr id="33" name="Text 21">
            <a:extLst>
              <a:ext uri="{FF2B5EF4-FFF2-40B4-BE49-F238E27FC236}">
                <a16:creationId xmlns:a16="http://schemas.microsoft.com/office/drawing/2014/main" id="{C3815A98-2C7A-4B58-BC54-FBA464A4A170}"/>
              </a:ext>
            </a:extLst>
          </p:cNvPr>
          <p:cNvSpPr>
            <a:spLocks noGrp="1"/>
          </p:cNvSpPr>
          <p:nvPr/>
        </p:nvSpPr>
        <p:spPr>
          <a:xfrm>
            <a:off x="4467127" y="2637162"/>
            <a:ext cx="228600" cy="251460"/>
          </a:xfrm>
          <a:prstGeom prst="ellipse">
            <a:avLst/>
          </a:prstGeom>
          <a:solidFill>
            <a:srgbClr val="1C3A4A"/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lIns="0" tIns="0" rIns="0" bIns="0" anchor="ctr"/>
          <a:lstStyle/>
          <a:p>
            <a:pPr marL="0" indent="0" algn="ctr">
              <a:buNone/>
            </a:pPr>
            <a:r>
              <a:rPr sz="560" b="1" dirty="0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VS</a:t>
            </a:r>
          </a:p>
        </p:txBody>
      </p:sp>
      <p:sp>
        <p:nvSpPr>
          <p:cNvPr id="180" name="Eyebrow"/>
          <p:cNvSpPr>
            <a:spLocks noGrp="1"/>
          </p:cNvSpPr>
          <p:nvPr/>
        </p:nvSpPr>
        <p:spPr>
          <a:xfrm>
            <a:off x="514350" y="314920"/>
            <a:ext cx="7000000" cy="1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5BB5A2"/>
                </a:solidFill>
                <a:latin typeface="Calibri"/>
              </a:rPr>
              <a:t>THE COMPARISON</a:t>
            </a:r>
          </a:p>
        </p:txBody>
      </p:sp>
    </p:spTree>
    <p:extLst>
      <p:ext uri="{BB962C8B-B14F-4D97-AF65-F5344CB8AC3E}">
        <p14:creationId xmlns:p14="http://schemas.microsoft.com/office/powerpoint/2010/main" val="1507336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4">
            <a:extLst>
              <a:ext uri="{FF2B5EF4-FFF2-40B4-BE49-F238E27FC236}">
                <a16:creationId xmlns:a16="http://schemas.microsoft.com/office/drawing/2014/main" id="{B2A65CC0-FC29-4544-804C-2E24834C8941}"/>
              </a:ext>
            </a:extLst>
          </p:cNvPr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45000"/>
                </a:srgbClr>
              </a:gs>
              <a:gs pos="70000">
                <a:srgbClr val="5BB5A2">
                  <a:alpha val="1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3081A5B3-97B7-4385-B0B2-6FA273D6120F}"/>
              </a:ext>
            </a:extLst>
          </p:cNvPr>
          <p:cNvSpPr>
            <a:spLocks noGrp="1"/>
          </p:cNvSpPr>
          <p:nvPr/>
        </p:nvSpPr>
        <p:spPr>
          <a:xfrm>
            <a:off x="514350" y="314920"/>
            <a:ext cx="7000000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THE INVISIBLE TIME GOBBLER</a:t>
            </a:r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D62BC7BC-F406-4D6C-91A2-67ED65215342}"/>
              </a:ext>
            </a:extLst>
          </p:cNvPr>
          <p:cNvSpPr>
            <a:spLocks noGrp="1"/>
          </p:cNvSpPr>
          <p:nvPr/>
        </p:nvSpPr>
        <p:spPr>
          <a:xfrm>
            <a:off x="514350" y="490091"/>
            <a:ext cx="8100000" cy="329654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2596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How much are we spent on documentation outside of session.</a:t>
            </a:r>
          </a:p>
        </p:txBody>
      </p:sp>
      <p:sp>
        <p:nvSpPr>
          <p:cNvPr id="200" name="Pill 0"/>
          <p:cNvSpPr>
            <a:spLocks noGrp="1"/>
          </p:cNvSpPr>
          <p:nvPr/>
        </p:nvSpPr>
        <p:spPr>
          <a:xfrm>
            <a:off x="514350" y="1120000"/>
            <a:ext cx="1420000" cy="900000"/>
          </a:xfrm>
          <a:prstGeom prst="roundRect">
            <a:avLst>
              <a:gd name="adj" fmla="val 12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3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1" name="PillNum 0"/>
          <p:cNvSpPr>
            <a:spLocks noGrp="1"/>
          </p:cNvSpPr>
          <p:nvPr/>
        </p:nvSpPr>
        <p:spPr>
          <a:xfrm>
            <a:off x="574350" y="1310000"/>
            <a:ext cx="1300000" cy="4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02" name="PillLab 0"/>
          <p:cNvSpPr>
            <a:spLocks noGrp="1"/>
          </p:cNvSpPr>
          <p:nvPr/>
        </p:nvSpPr>
        <p:spPr>
          <a:xfrm>
            <a:off x="574350" y="1740000"/>
            <a:ext cx="13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SESSIONS A DAY</a:t>
            </a:r>
          </a:p>
        </p:txBody>
      </p:sp>
      <p:sp>
        <p:nvSpPr>
          <p:cNvPr id="203" name="Arrow 0"/>
          <p:cNvSpPr>
            <a:spLocks noGrp="1"/>
          </p:cNvSpPr>
          <p:nvPr/>
        </p:nvSpPr>
        <p:spPr>
          <a:xfrm>
            <a:off x="1934350" y="1460000"/>
            <a:ext cx="25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204" name="Pill 1"/>
          <p:cNvSpPr>
            <a:spLocks noGrp="1"/>
          </p:cNvSpPr>
          <p:nvPr/>
        </p:nvSpPr>
        <p:spPr>
          <a:xfrm>
            <a:off x="2184350" y="1120000"/>
            <a:ext cx="1420000" cy="900000"/>
          </a:xfrm>
          <a:prstGeom prst="roundRect">
            <a:avLst>
              <a:gd name="adj" fmla="val 12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3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5" name="PillNum 1"/>
          <p:cNvSpPr>
            <a:spLocks noGrp="1"/>
          </p:cNvSpPr>
          <p:nvPr/>
        </p:nvSpPr>
        <p:spPr>
          <a:xfrm>
            <a:off x="2244350" y="1310000"/>
            <a:ext cx="1300000" cy="4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15 min</a:t>
            </a:r>
          </a:p>
        </p:txBody>
      </p:sp>
      <p:sp>
        <p:nvSpPr>
          <p:cNvPr id="206" name="PillLab 1"/>
          <p:cNvSpPr>
            <a:spLocks noGrp="1"/>
          </p:cNvSpPr>
          <p:nvPr/>
        </p:nvSpPr>
        <p:spPr>
          <a:xfrm>
            <a:off x="2244350" y="1740000"/>
            <a:ext cx="13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PER NOTE</a:t>
            </a:r>
          </a:p>
        </p:txBody>
      </p:sp>
      <p:sp>
        <p:nvSpPr>
          <p:cNvPr id="207" name="Arrow 1"/>
          <p:cNvSpPr>
            <a:spLocks noGrp="1"/>
          </p:cNvSpPr>
          <p:nvPr/>
        </p:nvSpPr>
        <p:spPr>
          <a:xfrm>
            <a:off x="3604350" y="1460000"/>
            <a:ext cx="25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208" name="Pill 2"/>
          <p:cNvSpPr>
            <a:spLocks noGrp="1"/>
          </p:cNvSpPr>
          <p:nvPr/>
        </p:nvSpPr>
        <p:spPr>
          <a:xfrm>
            <a:off x="3854350" y="1120000"/>
            <a:ext cx="1420000" cy="900000"/>
          </a:xfrm>
          <a:prstGeom prst="roundRect">
            <a:avLst>
              <a:gd name="adj" fmla="val 12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3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9" name="PillNum 2"/>
          <p:cNvSpPr>
            <a:spLocks noGrp="1"/>
          </p:cNvSpPr>
          <p:nvPr/>
        </p:nvSpPr>
        <p:spPr>
          <a:xfrm>
            <a:off x="3914350" y="1310000"/>
            <a:ext cx="1300000" cy="4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90 min</a:t>
            </a:r>
          </a:p>
        </p:txBody>
      </p:sp>
      <p:sp>
        <p:nvSpPr>
          <p:cNvPr id="210" name="PillLab 2"/>
          <p:cNvSpPr>
            <a:spLocks noGrp="1"/>
          </p:cNvSpPr>
          <p:nvPr/>
        </p:nvSpPr>
        <p:spPr>
          <a:xfrm>
            <a:off x="3914350" y="1740000"/>
            <a:ext cx="13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PER DAY</a:t>
            </a:r>
          </a:p>
        </p:txBody>
      </p:sp>
      <p:sp>
        <p:nvSpPr>
          <p:cNvPr id="211" name="Arrow 2"/>
          <p:cNvSpPr>
            <a:spLocks noGrp="1"/>
          </p:cNvSpPr>
          <p:nvPr/>
        </p:nvSpPr>
        <p:spPr>
          <a:xfrm>
            <a:off x="5274350" y="1460000"/>
            <a:ext cx="25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212" name="Pill 3"/>
          <p:cNvSpPr>
            <a:spLocks noGrp="1"/>
          </p:cNvSpPr>
          <p:nvPr/>
        </p:nvSpPr>
        <p:spPr>
          <a:xfrm>
            <a:off x="5524350" y="1120000"/>
            <a:ext cx="1420000" cy="900000"/>
          </a:xfrm>
          <a:prstGeom prst="roundRect">
            <a:avLst>
              <a:gd name="adj" fmla="val 12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3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13" name="PillNum 3"/>
          <p:cNvSpPr>
            <a:spLocks noGrp="1"/>
          </p:cNvSpPr>
          <p:nvPr/>
        </p:nvSpPr>
        <p:spPr>
          <a:xfrm>
            <a:off x="5584350" y="1310000"/>
            <a:ext cx="1300000" cy="4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7.5 hrs</a:t>
            </a:r>
          </a:p>
        </p:txBody>
      </p:sp>
      <p:sp>
        <p:nvSpPr>
          <p:cNvPr id="214" name="PillLab 3"/>
          <p:cNvSpPr>
            <a:spLocks noGrp="1"/>
          </p:cNvSpPr>
          <p:nvPr/>
        </p:nvSpPr>
        <p:spPr>
          <a:xfrm>
            <a:off x="5584350" y="1740000"/>
            <a:ext cx="13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PER WEEK</a:t>
            </a:r>
          </a:p>
        </p:txBody>
      </p:sp>
      <p:sp>
        <p:nvSpPr>
          <p:cNvPr id="215" name="Arrow 3"/>
          <p:cNvSpPr>
            <a:spLocks noGrp="1"/>
          </p:cNvSpPr>
          <p:nvPr/>
        </p:nvSpPr>
        <p:spPr>
          <a:xfrm>
            <a:off x="6944350" y="1460000"/>
            <a:ext cx="25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216" name="Pill 4"/>
          <p:cNvSpPr>
            <a:spLocks noGrp="1"/>
          </p:cNvSpPr>
          <p:nvPr/>
        </p:nvSpPr>
        <p:spPr>
          <a:xfrm>
            <a:off x="7194350" y="1120000"/>
            <a:ext cx="1420000" cy="900000"/>
          </a:xfrm>
          <a:prstGeom prst="roundRect">
            <a:avLst>
              <a:gd name="adj" fmla="val 12000"/>
            </a:avLst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17" name="PillNum 4"/>
          <p:cNvSpPr>
            <a:spLocks noGrp="1"/>
          </p:cNvSpPr>
          <p:nvPr/>
        </p:nvSpPr>
        <p:spPr>
          <a:xfrm>
            <a:off x="7254350" y="1310000"/>
            <a:ext cx="1300000" cy="4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1 week</a:t>
            </a:r>
          </a:p>
        </p:txBody>
      </p:sp>
      <p:sp>
        <p:nvSpPr>
          <p:cNvPr id="218" name="PillLab 4"/>
          <p:cNvSpPr>
            <a:spLocks noGrp="1"/>
          </p:cNvSpPr>
          <p:nvPr/>
        </p:nvSpPr>
        <p:spPr>
          <a:xfrm>
            <a:off x="7254350" y="1740000"/>
            <a:ext cx="13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50" b="1" dirty="0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PER  MONTH</a:t>
            </a:r>
          </a:p>
        </p:txBody>
      </p:sp>
      <p:sp>
        <p:nvSpPr>
          <p:cNvPr id="219" name="Card 0"/>
          <p:cNvSpPr>
            <a:spLocks noGrp="1"/>
          </p:cNvSpPr>
          <p:nvPr/>
        </p:nvSpPr>
        <p:spPr>
          <a:xfrm>
            <a:off x="514350" y="2560000"/>
            <a:ext cx="1900000" cy="1780000"/>
          </a:xfrm>
          <a:prstGeom prst="roundRect">
            <a:avLst>
              <a:gd name="adj" fmla="val 7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21" name="CardNum 0"/>
          <p:cNvSpPr>
            <a:spLocks noGrp="1"/>
          </p:cNvSpPr>
          <p:nvPr/>
        </p:nvSpPr>
        <p:spPr>
          <a:xfrm>
            <a:off x="674350" y="2890000"/>
            <a:ext cx="1500000" cy="5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6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35%</a:t>
            </a:r>
          </a:p>
        </p:txBody>
      </p:sp>
      <p:sp>
        <p:nvSpPr>
          <p:cNvPr id="222" name="CardLab 0"/>
          <p:cNvSpPr>
            <a:spLocks noGrp="1"/>
          </p:cNvSpPr>
          <p:nvPr/>
        </p:nvSpPr>
        <p:spPr>
          <a:xfrm>
            <a:off x="674350" y="3440000"/>
            <a:ext cx="150000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 working hours go to documentation</a:t>
            </a:r>
          </a:p>
        </p:txBody>
      </p:sp>
      <p:sp>
        <p:nvSpPr>
          <p:cNvPr id="223" name="CardSrc 0"/>
          <p:cNvSpPr>
            <a:spLocks noGrp="1"/>
          </p:cNvSpPr>
          <p:nvPr/>
        </p:nvSpPr>
        <p:spPr>
          <a:xfrm>
            <a:off x="674350" y="4010000"/>
            <a:ext cx="15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0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Eleos Health</a:t>
            </a:r>
          </a:p>
        </p:txBody>
      </p:sp>
      <p:sp>
        <p:nvSpPr>
          <p:cNvPr id="224" name="Card 1"/>
          <p:cNvSpPr>
            <a:spLocks noGrp="1"/>
          </p:cNvSpPr>
          <p:nvPr/>
        </p:nvSpPr>
        <p:spPr>
          <a:xfrm>
            <a:off x="2581016" y="2560000"/>
            <a:ext cx="1900000" cy="1780000"/>
          </a:xfrm>
          <a:prstGeom prst="roundRect">
            <a:avLst>
              <a:gd name="adj" fmla="val 7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26" name="CardNum 1"/>
          <p:cNvSpPr>
            <a:spLocks noGrp="1"/>
          </p:cNvSpPr>
          <p:nvPr/>
        </p:nvSpPr>
        <p:spPr>
          <a:xfrm>
            <a:off x="2741016" y="2890000"/>
            <a:ext cx="1500000" cy="5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6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16 min</a:t>
            </a:r>
          </a:p>
        </p:txBody>
      </p:sp>
      <p:sp>
        <p:nvSpPr>
          <p:cNvPr id="227" name="CardLab 1"/>
          <p:cNvSpPr>
            <a:spLocks noGrp="1"/>
          </p:cNvSpPr>
          <p:nvPr/>
        </p:nvSpPr>
        <p:spPr>
          <a:xfrm>
            <a:off x="2741016" y="3440000"/>
            <a:ext cx="150000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average documentation per session</a:t>
            </a:r>
          </a:p>
        </p:txBody>
      </p:sp>
      <p:sp>
        <p:nvSpPr>
          <p:cNvPr id="228" name="CardSrc 1"/>
          <p:cNvSpPr>
            <a:spLocks noGrp="1"/>
          </p:cNvSpPr>
          <p:nvPr/>
        </p:nvSpPr>
        <p:spPr>
          <a:xfrm>
            <a:off x="2741016" y="4010000"/>
            <a:ext cx="15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00" b="1" dirty="0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Various sources land 15–20 min</a:t>
            </a:r>
          </a:p>
        </p:txBody>
      </p:sp>
      <p:sp>
        <p:nvSpPr>
          <p:cNvPr id="229" name="Card 2"/>
          <p:cNvSpPr>
            <a:spLocks noGrp="1"/>
          </p:cNvSpPr>
          <p:nvPr/>
        </p:nvSpPr>
        <p:spPr>
          <a:xfrm>
            <a:off x="4647682" y="2560000"/>
            <a:ext cx="1900000" cy="1780000"/>
          </a:xfrm>
          <a:prstGeom prst="roundRect">
            <a:avLst>
              <a:gd name="adj" fmla="val 7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31" name="CardNum 2"/>
          <p:cNvSpPr>
            <a:spLocks noGrp="1"/>
          </p:cNvSpPr>
          <p:nvPr/>
        </p:nvSpPr>
        <p:spPr>
          <a:xfrm>
            <a:off x="4807682" y="2890000"/>
            <a:ext cx="1500000" cy="5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6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23%</a:t>
            </a:r>
          </a:p>
        </p:txBody>
      </p:sp>
      <p:sp>
        <p:nvSpPr>
          <p:cNvPr id="232" name="CardLab 2"/>
          <p:cNvSpPr>
            <a:spLocks noGrp="1"/>
          </p:cNvSpPr>
          <p:nvPr/>
        </p:nvSpPr>
        <p:spPr>
          <a:xfrm>
            <a:off x="4807682" y="3440000"/>
            <a:ext cx="150000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name documentation a top burnout driver</a:t>
            </a:r>
          </a:p>
        </p:txBody>
      </p:sp>
      <p:sp>
        <p:nvSpPr>
          <p:cNvPr id="233" name="CardSrc 2"/>
          <p:cNvSpPr>
            <a:spLocks noGrp="1"/>
          </p:cNvSpPr>
          <p:nvPr/>
        </p:nvSpPr>
        <p:spPr>
          <a:xfrm>
            <a:off x="4807682" y="4010000"/>
            <a:ext cx="15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0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Tebra, 2025</a:t>
            </a:r>
          </a:p>
        </p:txBody>
      </p:sp>
      <p:sp>
        <p:nvSpPr>
          <p:cNvPr id="234" name="Card 3"/>
          <p:cNvSpPr>
            <a:spLocks noGrp="1"/>
          </p:cNvSpPr>
          <p:nvPr/>
        </p:nvSpPr>
        <p:spPr>
          <a:xfrm>
            <a:off x="6714348" y="2560000"/>
            <a:ext cx="1900000" cy="1780000"/>
          </a:xfrm>
          <a:prstGeom prst="roundRect">
            <a:avLst>
              <a:gd name="adj" fmla="val 7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36" name="CardNum 3"/>
          <p:cNvSpPr>
            <a:spLocks noGrp="1"/>
          </p:cNvSpPr>
          <p:nvPr/>
        </p:nvSpPr>
        <p:spPr>
          <a:xfrm>
            <a:off x="6874348" y="2890000"/>
            <a:ext cx="1500000" cy="5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6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68%</a:t>
            </a:r>
          </a:p>
        </p:txBody>
      </p:sp>
      <p:sp>
        <p:nvSpPr>
          <p:cNvPr id="237" name="CardLab 3"/>
          <p:cNvSpPr>
            <a:spLocks noGrp="1"/>
          </p:cNvSpPr>
          <p:nvPr/>
        </p:nvSpPr>
        <p:spPr>
          <a:xfrm>
            <a:off x="6874348" y="3440000"/>
            <a:ext cx="150000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say admin time takes away from clients</a:t>
            </a:r>
          </a:p>
        </p:txBody>
      </p:sp>
      <p:sp>
        <p:nvSpPr>
          <p:cNvPr id="238" name="CardSrc 3"/>
          <p:cNvSpPr>
            <a:spLocks noGrp="1"/>
          </p:cNvSpPr>
          <p:nvPr/>
        </p:nvSpPr>
        <p:spPr>
          <a:xfrm>
            <a:off x="6874348" y="4010000"/>
            <a:ext cx="150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0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National Council / Harris Poll, 2023</a:t>
            </a:r>
          </a:p>
        </p:txBody>
      </p:sp>
      <p:sp>
        <p:nvSpPr>
          <p:cNvPr id="239" name="Footnote"/>
          <p:cNvSpPr>
            <a:spLocks noGrp="1"/>
          </p:cNvSpPr>
          <p:nvPr/>
        </p:nvSpPr>
        <p:spPr>
          <a:xfrm>
            <a:off x="514350" y="4560000"/>
            <a:ext cx="8100000" cy="3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900" b="0">
                <a:solidFill>
                  <a:srgbClr val="D9E6EA"/>
                </a:solidFill>
                <a:latin typeface="Calibri"/>
                <a:ea typeface="Calibri"/>
                <a:cs typeface="Calibri"/>
              </a:rPr>
              <a:t>That is nearly a full workday every week — and a full week every month — spent writing notes after session. Care plans not included.</a:t>
            </a:r>
          </a:p>
        </p:txBody>
      </p:sp>
    </p:spTree>
    <p:extLst>
      <p:ext uri="{BB962C8B-B14F-4D97-AF65-F5344CB8AC3E}">
        <p14:creationId xmlns:p14="http://schemas.microsoft.com/office/powerpoint/2010/main" val="111495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A8E6BCDC-48CA-422F-99E6-BF4B4ECF9B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5BB5A2"/>
              </a:gs>
              <a:gs pos="100000">
                <a:srgbClr val="5BB5A2">
                  <a:alpha val="30000"/>
                </a:srgbClr>
              </a:gs>
            </a:gsLst>
            <a:lin ang="0" scaled="1"/>
          </a:gra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402C870-1B37-4F7F-88D7-15DFEDF0D05F}"/>
              </a:ext>
            </a:extLst>
          </p:cNvPr>
          <p:cNvSpPr>
            <a:spLocks noGrp="1"/>
          </p:cNvSpPr>
          <p:nvPr/>
        </p:nvSpPr>
        <p:spPr>
          <a:xfrm>
            <a:off x="514350" y="490091"/>
            <a:ext cx="8100000" cy="36000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2197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Eleos takes the notes. You focus on the session.</a:t>
            </a:r>
          </a:p>
        </p:txBody>
      </p:sp>
      <p:pic>
        <p:nvPicPr>
          <p:cNvPr id="89" name="Image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791" y="4672021"/>
            <a:ext cx="132588" cy="132588"/>
          </a:xfrm>
          <a:prstGeom prst="rect">
            <a:avLst/>
          </a:prstGeom>
        </p:spPr>
      </p:pic>
      <p:sp>
        <p:nvSpPr>
          <p:cNvPr id="43" name="Text 38">
            <a:extLst>
              <a:ext uri="{FF2B5EF4-FFF2-40B4-BE49-F238E27FC236}">
                <a16:creationId xmlns:a16="http://schemas.microsoft.com/office/drawing/2014/main" id="{6D0B7123-CA14-45A4-B28C-F46D7332A727}"/>
              </a:ext>
            </a:extLst>
          </p:cNvPr>
          <p:cNvSpPr>
            <a:spLocks noGrp="1"/>
          </p:cNvSpPr>
          <p:nvPr/>
        </p:nvSpPr>
        <p:spPr>
          <a:xfrm>
            <a:off x="818406" y="4663827"/>
            <a:ext cx="5035748" cy="1489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175"/>
              </a:lnSpc>
              <a:buNone/>
            </a:pPr>
            <a:endParaRPr sz="870" dirty="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0" name="LeftPanel"/>
          <p:cNvSpPr>
            <a:spLocks noGrp="1"/>
          </p:cNvSpPr>
          <p:nvPr/>
        </p:nvSpPr>
        <p:spPr>
          <a:xfrm>
            <a:off x="514350" y="1120000"/>
            <a:ext cx="3480000" cy="3180000"/>
          </a:xfrm>
          <a:prstGeom prst="roundRect">
            <a:avLst>
              <a:gd name="adj" fmla="val 5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2" name="LeftH"/>
          <p:cNvSpPr>
            <a:spLocks noGrp="1"/>
          </p:cNvSpPr>
          <p:nvPr/>
        </p:nvSpPr>
        <p:spPr>
          <a:xfrm>
            <a:off x="774350" y="1510000"/>
            <a:ext cx="2960000" cy="7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b="0" dirty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Eleos isn’t the note writer. Eleos is the note-taker which allow you to:</a:t>
            </a:r>
          </a:p>
        </p:txBody>
      </p:sp>
      <p:sp>
        <p:nvSpPr>
          <p:cNvPr id="203" name="LeftB1"/>
          <p:cNvSpPr>
            <a:spLocks noGrp="1"/>
          </p:cNvSpPr>
          <p:nvPr/>
        </p:nvSpPr>
        <p:spPr>
          <a:xfrm>
            <a:off x="774350" y="2300000"/>
            <a:ext cx="2960000" cy="7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050" b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Focus on how you’re engaging with your client, the interventions you use, and how they respond.</a:t>
            </a:r>
          </a:p>
        </p:txBody>
      </p:sp>
      <p:sp>
        <p:nvSpPr>
          <p:cNvPr id="204" name="LeftB2"/>
          <p:cNvSpPr>
            <a:spLocks noGrp="1"/>
          </p:cNvSpPr>
          <p:nvPr/>
        </p:nvSpPr>
        <p:spPr>
          <a:xfrm>
            <a:off x="774350" y="3110000"/>
            <a:ext cx="2960000" cy="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20"/>
              </a:lnSpc>
              <a:buNone/>
            </a:pPr>
            <a:endParaRPr lang="en-US" sz="1050" b="0" dirty="0">
              <a:solidFill>
                <a:srgbClr val="C3DCE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5" name="Tile 0"/>
          <p:cNvSpPr>
            <a:spLocks noGrp="1"/>
          </p:cNvSpPr>
          <p:nvPr/>
        </p:nvSpPr>
        <p:spPr>
          <a:xfrm>
            <a:off x="4250000" y="1120000"/>
            <a:ext cx="2140000" cy="760000"/>
          </a:xfrm>
          <a:prstGeom prst="roundRect">
            <a:avLst>
              <a:gd name="adj" fmla="val 11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6" name="TileN 0"/>
          <p:cNvSpPr>
            <a:spLocks noGrp="1"/>
          </p:cNvSpPr>
          <p:nvPr/>
        </p:nvSpPr>
        <p:spPr>
          <a:xfrm>
            <a:off x="4430000" y="1250000"/>
            <a:ext cx="1780000" cy="3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81</a:t>
            </a:r>
          </a:p>
        </p:txBody>
      </p:sp>
      <p:sp>
        <p:nvSpPr>
          <p:cNvPr id="207" name="TileL 0"/>
          <p:cNvSpPr>
            <a:spLocks noGrp="1"/>
          </p:cNvSpPr>
          <p:nvPr/>
        </p:nvSpPr>
        <p:spPr>
          <a:xfrm>
            <a:off x="4430000" y="1630000"/>
            <a:ext cx="1780000" cy="19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20"/>
              </a:lnSpc>
              <a:buNone/>
            </a:pPr>
            <a:r>
              <a:rPr lang="en-US" sz="68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ON OUR GUEST LIST</a:t>
            </a:r>
          </a:p>
        </p:txBody>
      </p:sp>
      <p:sp>
        <p:nvSpPr>
          <p:cNvPr id="208" name="Tile 1"/>
          <p:cNvSpPr>
            <a:spLocks noGrp="1"/>
          </p:cNvSpPr>
          <p:nvPr/>
        </p:nvSpPr>
        <p:spPr>
          <a:xfrm>
            <a:off x="6490000" y="1120000"/>
            <a:ext cx="2140000" cy="760000"/>
          </a:xfrm>
          <a:prstGeom prst="roundRect">
            <a:avLst>
              <a:gd name="adj" fmla="val 11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9" name="TileN 1"/>
          <p:cNvSpPr>
            <a:spLocks noGrp="1"/>
          </p:cNvSpPr>
          <p:nvPr/>
        </p:nvSpPr>
        <p:spPr>
          <a:xfrm>
            <a:off x="6670000" y="1250000"/>
            <a:ext cx="1780000" cy="3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64</a:t>
            </a:r>
          </a:p>
        </p:txBody>
      </p:sp>
      <p:sp>
        <p:nvSpPr>
          <p:cNvPr id="210" name="TileL 1"/>
          <p:cNvSpPr>
            <a:spLocks noGrp="1"/>
          </p:cNvSpPr>
          <p:nvPr/>
        </p:nvSpPr>
        <p:spPr>
          <a:xfrm>
            <a:off x="6670000" y="1630000"/>
            <a:ext cx="1780000" cy="19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20"/>
              </a:lnSpc>
              <a:buNone/>
            </a:pPr>
            <a:r>
              <a:rPr lang="en-US" sz="68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WHERE ELEOS APPLIES TODAY</a:t>
            </a:r>
          </a:p>
        </p:txBody>
      </p:sp>
      <p:sp>
        <p:nvSpPr>
          <p:cNvPr id="211" name="TileNote"/>
          <p:cNvSpPr>
            <a:spLocks noGrp="1"/>
          </p:cNvSpPr>
          <p:nvPr/>
        </p:nvSpPr>
        <p:spPr>
          <a:xfrm>
            <a:off x="4250000" y="1960000"/>
            <a:ext cx="4380000" cy="22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50"/>
              </a:lnSpc>
              <a:buNone/>
            </a:pPr>
            <a:r>
              <a:rPr lang="en-US" sz="780" b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Excludes 12 new hires not yet seeing clients and 5 not in direct client care roles.</a:t>
            </a:r>
          </a:p>
        </p:txBody>
      </p:sp>
      <p:sp>
        <p:nvSpPr>
          <p:cNvPr id="212" name="Hero"/>
          <p:cNvSpPr>
            <a:spLocks noGrp="1"/>
          </p:cNvSpPr>
          <p:nvPr/>
        </p:nvSpPr>
        <p:spPr>
          <a:xfrm>
            <a:off x="4250000" y="2270000"/>
            <a:ext cx="4380000" cy="2030000"/>
          </a:xfrm>
          <a:prstGeom prst="roundRect">
            <a:avLst>
              <a:gd name="adj" fmla="val 6000"/>
            </a:avLst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13" name="HeroN"/>
          <p:cNvSpPr>
            <a:spLocks noGrp="1"/>
          </p:cNvSpPr>
          <p:nvPr/>
        </p:nvSpPr>
        <p:spPr>
          <a:xfrm>
            <a:off x="4530000" y="2500000"/>
            <a:ext cx="3820000" cy="6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20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2,638.40</a:t>
            </a:r>
          </a:p>
        </p:txBody>
      </p:sp>
      <p:sp>
        <p:nvSpPr>
          <p:cNvPr id="214" name="HeroL"/>
          <p:cNvSpPr>
            <a:spLocks noGrp="1"/>
          </p:cNvSpPr>
          <p:nvPr/>
        </p:nvSpPr>
        <p:spPr>
          <a:xfrm>
            <a:off x="4530000" y="3170000"/>
            <a:ext cx="3820000" cy="2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6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TOTAL HOURS SAVED</a:t>
            </a:r>
          </a:p>
        </p:txBody>
      </p:sp>
      <p:sp>
        <p:nvSpPr>
          <p:cNvPr id="215" name="HeroDiv"/>
          <p:cNvSpPr>
            <a:spLocks noGrp="1"/>
          </p:cNvSpPr>
          <p:nvPr/>
        </p:nvSpPr>
        <p:spPr>
          <a:xfrm>
            <a:off x="4530000" y="3450000"/>
            <a:ext cx="3820000" cy="12700"/>
          </a:xfrm>
          <a:prstGeom prst="rect">
            <a:avLst/>
          </a:prstGeom>
          <a:solidFill>
            <a:srgbClr val="1C3A4A">
              <a:alpha val="30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16" name="SubN 0"/>
          <p:cNvSpPr>
            <a:spLocks noGrp="1"/>
          </p:cNvSpPr>
          <p:nvPr/>
        </p:nvSpPr>
        <p:spPr>
          <a:xfrm>
            <a:off x="4530000" y="3580000"/>
            <a:ext cx="1790000" cy="3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50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51.7 hrs</a:t>
            </a:r>
          </a:p>
        </p:txBody>
      </p:sp>
      <p:sp>
        <p:nvSpPr>
          <p:cNvPr id="217" name="SubL 0"/>
          <p:cNvSpPr>
            <a:spLocks noGrp="1"/>
          </p:cNvSpPr>
          <p:nvPr/>
        </p:nvSpPr>
        <p:spPr>
          <a:xfrm>
            <a:off x="4530000" y="3920000"/>
            <a:ext cx="1790000" cy="19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20"/>
              </a:lnSpc>
              <a:buNone/>
            </a:pPr>
            <a:r>
              <a:rPr lang="en-US" sz="68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PER PERSON</a:t>
            </a:r>
          </a:p>
        </p:txBody>
      </p:sp>
      <p:sp>
        <p:nvSpPr>
          <p:cNvPr id="218" name="SubN 1"/>
          <p:cNvSpPr>
            <a:spLocks noGrp="1"/>
          </p:cNvSpPr>
          <p:nvPr/>
        </p:nvSpPr>
        <p:spPr>
          <a:xfrm>
            <a:off x="6440000" y="3580000"/>
            <a:ext cx="1790000" cy="33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50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6.4 min</a:t>
            </a:r>
          </a:p>
        </p:txBody>
      </p:sp>
      <p:sp>
        <p:nvSpPr>
          <p:cNvPr id="219" name="SubL 1"/>
          <p:cNvSpPr>
            <a:spLocks noGrp="1"/>
          </p:cNvSpPr>
          <p:nvPr/>
        </p:nvSpPr>
        <p:spPr>
          <a:xfrm>
            <a:off x="6440000" y="3920000"/>
            <a:ext cx="1790000" cy="19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820"/>
              </a:lnSpc>
              <a:buNone/>
            </a:pPr>
            <a:r>
              <a:rPr lang="en-US" sz="68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PER NOTE</a:t>
            </a:r>
          </a:p>
        </p:txBody>
      </p:sp>
      <p:sp>
        <p:nvSpPr>
          <p:cNvPr id="181" name="Eyebrow"/>
          <p:cNvSpPr>
            <a:spLocks noGrp="1"/>
          </p:cNvSpPr>
          <p:nvPr/>
        </p:nvSpPr>
        <p:spPr>
          <a:xfrm>
            <a:off x="514350" y="314920"/>
            <a:ext cx="7000000" cy="1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5BB5A2"/>
                </a:solidFill>
                <a:latin typeface="Calibri"/>
              </a:rPr>
              <a:t>ELEOS TODAY</a:t>
            </a:r>
          </a:p>
        </p:txBody>
      </p:sp>
    </p:spTree>
    <p:extLst>
      <p:ext uri="{BB962C8B-B14F-4D97-AF65-F5344CB8AC3E}">
        <p14:creationId xmlns:p14="http://schemas.microsoft.com/office/powerpoint/2010/main" val="2118887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F7F9E011-83A8-4EE0-89AF-EA2D06FAD0B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70000"/>
                </a:srgbClr>
              </a:gs>
              <a:gs pos="70000">
                <a:srgbClr val="5BB5A2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37E65EC-7AD0-44A5-9455-B18E0A104E0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158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25000"/>
                </a:srgbClr>
              </a:gs>
              <a:gs pos="70000">
                <a:srgbClr val="5BB5A2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99AF334-2948-4396-A1A2-FDE8CD3ABB99}"/>
              </a:ext>
            </a:extLst>
          </p:cNvPr>
          <p:cNvSpPr>
            <a:spLocks noGrp="1"/>
          </p:cNvSpPr>
          <p:nvPr/>
        </p:nvSpPr>
        <p:spPr>
          <a:xfrm>
            <a:off x="9122420" y="0"/>
            <a:ext cx="2158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25000"/>
                </a:srgbClr>
              </a:gs>
              <a:gs pos="70000">
                <a:srgbClr val="5BB5A2">
                  <a:alpha val="25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9FF0677-6588-44CB-BFE9-47F789970B7A}"/>
              </a:ext>
            </a:extLst>
          </p:cNvPr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35000"/>
                </a:srgbClr>
              </a:gs>
              <a:gs pos="70000">
                <a:srgbClr val="5BB5A2">
                  <a:alpha val="3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B717C37-E0AA-4FBF-B569-3FF2AA941B17}"/>
              </a:ext>
            </a:extLst>
          </p:cNvPr>
          <p:cNvSpPr>
            <a:spLocks noGrp="1"/>
          </p:cNvSpPr>
          <p:nvPr/>
        </p:nvSpPr>
        <p:spPr>
          <a:xfrm>
            <a:off x="1014182" y="1535825"/>
            <a:ext cx="1065446" cy="228600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8000"/>
              </a:lnSpc>
              <a:buNone/>
            </a:pPr>
            <a:r>
              <a:rPr sz="18000" dirty="0">
                <a:solidFill>
                  <a:srgbClr val="5BB5A2">
                    <a:alpha val="6000"/>
                  </a:srgbClr>
                </a:solidFill>
                <a:latin typeface="Cambria"/>
                <a:ea typeface="Cambria"/>
                <a:cs typeface="Cambria"/>
              </a:rPr>
              <a:t>“</a:t>
            </a: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116CF8B-E3E1-4BB3-8A05-1121E11BDB8F}"/>
              </a:ext>
            </a:extLst>
          </p:cNvPr>
          <p:cNvSpPr>
            <a:spLocks noGrp="1"/>
          </p:cNvSpPr>
          <p:nvPr/>
        </p:nvSpPr>
        <p:spPr>
          <a:xfrm>
            <a:off x="727362" y="2209198"/>
            <a:ext cx="6878422" cy="58773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sz="4500" dirty="0">
                <a:solidFill>
                  <a:srgbClr val="5BB5A2"/>
                </a:solidFill>
                <a:latin typeface="Cambria"/>
                <a:ea typeface="Cambria"/>
                <a:cs typeface="Cambria"/>
              </a:rPr>
              <a:t>Less work later.</a:t>
            </a: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3A22E98-17BA-4D7B-9515-82EB3879021E}"/>
              </a:ext>
            </a:extLst>
          </p:cNvPr>
          <p:cNvSpPr>
            <a:spLocks noGrp="1"/>
          </p:cNvSpPr>
          <p:nvPr/>
        </p:nvSpPr>
        <p:spPr>
          <a:xfrm>
            <a:off x="4166573" y="2588411"/>
            <a:ext cx="3230157" cy="383374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>
              <a:lnSpc>
                <a:spcPts val="1440"/>
              </a:lnSpc>
              <a:buNone/>
            </a:pPr>
            <a:r>
              <a:rPr sz="160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Every not</a:t>
            </a:r>
            <a:r>
              <a:rPr lang="en-US" sz="160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e </a:t>
            </a:r>
            <a:r>
              <a:rPr sz="160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completed now </a:t>
            </a:r>
            <a:r>
              <a:rPr lang="en-US" sz="160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reduces </a:t>
            </a:r>
          </a:p>
          <a:p>
            <a:pPr marL="0" indent="0">
              <a:buNone/>
            </a:pPr>
            <a:r>
              <a:rPr lang="en-US" sz="1600" i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administrative burden later.</a:t>
            </a:r>
            <a:endParaRPr sz="1600" i="1" dirty="0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933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AccentBar"/>
          <p:cNvSpPr>
            <a:spLocks noGrp="1"/>
          </p:cNvSpPr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5BB5A2">
                  <a:alpha val="45000"/>
                </a:srgbClr>
              </a:gs>
              <a:gs pos="70000">
                <a:srgbClr val="5BB5A2">
                  <a:alpha val="18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1" name="Eyebrow"/>
          <p:cNvSpPr>
            <a:spLocks noGrp="1"/>
          </p:cNvSpPr>
          <p:nvPr/>
        </p:nvSpPr>
        <p:spPr>
          <a:xfrm>
            <a:off x="514350" y="314920"/>
            <a:ext cx="7000000" cy="1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ELEOS AMBIENT LISTENING + COLLABORATIVE DOCUMENTATION</a:t>
            </a:r>
          </a:p>
        </p:txBody>
      </p:sp>
      <p:sp>
        <p:nvSpPr>
          <p:cNvPr id="302" name="Title"/>
          <p:cNvSpPr>
            <a:spLocks noGrp="1"/>
          </p:cNvSpPr>
          <p:nvPr/>
        </p:nvSpPr>
        <p:spPr>
          <a:xfrm>
            <a:off x="514350" y="490091"/>
            <a:ext cx="8100000" cy="3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One flow, from listening to a note you wrote together.</a:t>
            </a:r>
          </a:p>
        </p:txBody>
      </p:sp>
      <p:sp>
        <p:nvSpPr>
          <p:cNvPr id="303" name="Step 0"/>
          <p:cNvSpPr>
            <a:spLocks noGrp="1"/>
          </p:cNvSpPr>
          <p:nvPr/>
        </p:nvSpPr>
        <p:spPr>
          <a:xfrm>
            <a:off x="514350" y="1090000"/>
            <a:ext cx="1920000" cy="14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4" name="Badge 0"/>
          <p:cNvSpPr>
            <a:spLocks noGrp="1"/>
          </p:cNvSpPr>
          <p:nvPr/>
        </p:nvSpPr>
        <p:spPr>
          <a:xfrm>
            <a:off x="684350" y="1240000"/>
            <a:ext cx="300000" cy="300000"/>
          </a:xfrm>
          <a:prstGeom prst="ellipse">
            <a:avLst/>
          </a:prstGeom>
          <a:solidFill>
            <a:srgbClr val="5BB5A2">
              <a:alpha val="20000"/>
            </a:srgbClr>
          </a:solidFill>
          <a:ln w="9525">
            <a:solidFill>
              <a:srgbClr val="5BB5A2">
                <a:alpha val="6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5" name="BadgeN 0"/>
          <p:cNvSpPr>
            <a:spLocks noGrp="1"/>
          </p:cNvSpPr>
          <p:nvPr/>
        </p:nvSpPr>
        <p:spPr>
          <a:xfrm>
            <a:off x="684350" y="124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95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306" name="Chip 0" descr="c"/>
          <p:cNvSpPr>
            <a:spLocks noGrp="1"/>
          </p:cNvSpPr>
          <p:nvPr/>
        </p:nvSpPr>
        <p:spPr>
          <a:xfrm>
            <a:off x="1044350" y="1240000"/>
            <a:ext cx="122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2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IN SESSION</a:t>
            </a:r>
          </a:p>
        </p:txBody>
      </p:sp>
      <p:sp>
        <p:nvSpPr>
          <p:cNvPr id="307" name="Head 0"/>
          <p:cNvSpPr>
            <a:spLocks noGrp="1"/>
          </p:cNvSpPr>
          <p:nvPr/>
        </p:nvSpPr>
        <p:spPr>
          <a:xfrm>
            <a:off x="684350" y="1650000"/>
            <a:ext cx="1580000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Let it listen</a:t>
            </a:r>
          </a:p>
        </p:txBody>
      </p:sp>
      <p:sp>
        <p:nvSpPr>
          <p:cNvPr id="308" name="Body 0"/>
          <p:cNvSpPr>
            <a:spLocks noGrp="1"/>
          </p:cNvSpPr>
          <p:nvPr/>
        </p:nvSpPr>
        <p:spPr>
          <a:xfrm>
            <a:off x="684350" y="1930000"/>
            <a:ext cx="1580000" cy="5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5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Start Eleos when you are in your office.  </a:t>
            </a:r>
            <a:r>
              <a:rPr lang="en-US" sz="85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It’s okay if it misses the hallway chat.  </a:t>
            </a:r>
            <a:endParaRPr lang="en-US" sz="850" b="0" dirty="0">
              <a:solidFill>
                <a:srgbClr val="C3DCE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9" name="Arw 0"/>
          <p:cNvSpPr>
            <a:spLocks noGrp="1"/>
          </p:cNvSpPr>
          <p:nvPr/>
        </p:nvSpPr>
        <p:spPr>
          <a:xfrm>
            <a:off x="2434350" y="1725000"/>
            <a:ext cx="14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3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310" name="Step 1"/>
          <p:cNvSpPr>
            <a:spLocks noGrp="1"/>
          </p:cNvSpPr>
          <p:nvPr/>
        </p:nvSpPr>
        <p:spPr>
          <a:xfrm>
            <a:off x="2574350" y="1090000"/>
            <a:ext cx="1920000" cy="14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1" name="Badge 1"/>
          <p:cNvSpPr>
            <a:spLocks noGrp="1"/>
          </p:cNvSpPr>
          <p:nvPr/>
        </p:nvSpPr>
        <p:spPr>
          <a:xfrm>
            <a:off x="2744350" y="1240000"/>
            <a:ext cx="300000" cy="300000"/>
          </a:xfrm>
          <a:prstGeom prst="ellipse">
            <a:avLst/>
          </a:prstGeom>
          <a:solidFill>
            <a:srgbClr val="5BB5A2">
              <a:alpha val="20000"/>
            </a:srgbClr>
          </a:solidFill>
          <a:ln w="9525">
            <a:solidFill>
              <a:srgbClr val="5BB5A2">
                <a:alpha val="6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2" name="BadgeN 1"/>
          <p:cNvSpPr>
            <a:spLocks noGrp="1"/>
          </p:cNvSpPr>
          <p:nvPr/>
        </p:nvSpPr>
        <p:spPr>
          <a:xfrm>
            <a:off x="2744350" y="124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95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313" name="Chip 1" descr="c"/>
          <p:cNvSpPr>
            <a:spLocks noGrp="1"/>
          </p:cNvSpPr>
          <p:nvPr/>
        </p:nvSpPr>
        <p:spPr>
          <a:xfrm>
            <a:off x="3104350" y="1240000"/>
            <a:ext cx="122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2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~10 MIN LEFT</a:t>
            </a:r>
          </a:p>
        </p:txBody>
      </p:sp>
      <p:sp>
        <p:nvSpPr>
          <p:cNvPr id="314" name="Head 1"/>
          <p:cNvSpPr>
            <a:spLocks noGrp="1"/>
          </p:cNvSpPr>
          <p:nvPr/>
        </p:nvSpPr>
        <p:spPr>
          <a:xfrm>
            <a:off x="2744350" y="1650000"/>
            <a:ext cx="1580000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Choose your stop</a:t>
            </a:r>
          </a:p>
        </p:txBody>
      </p:sp>
      <p:sp>
        <p:nvSpPr>
          <p:cNvPr id="315" name="Body 1"/>
          <p:cNvSpPr>
            <a:spLocks noGrp="1"/>
          </p:cNvSpPr>
          <p:nvPr/>
        </p:nvSpPr>
        <p:spPr>
          <a:xfrm>
            <a:off x="2744350" y="1930000"/>
            <a:ext cx="1580000" cy="5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ts val="1060"/>
              </a:lnSpc>
            </a:pPr>
            <a:r>
              <a:rPr lang="en-US" sz="85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End ambient listening about 10 minutes before you the end of session.</a:t>
            </a:r>
          </a:p>
        </p:txBody>
      </p:sp>
      <p:sp>
        <p:nvSpPr>
          <p:cNvPr id="316" name="Arw 1"/>
          <p:cNvSpPr>
            <a:spLocks noGrp="1"/>
          </p:cNvSpPr>
          <p:nvPr/>
        </p:nvSpPr>
        <p:spPr>
          <a:xfrm>
            <a:off x="4494350" y="1725000"/>
            <a:ext cx="14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3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317" name="Step 2"/>
          <p:cNvSpPr>
            <a:spLocks noGrp="1"/>
          </p:cNvSpPr>
          <p:nvPr/>
        </p:nvSpPr>
        <p:spPr>
          <a:xfrm>
            <a:off x="4634350" y="1090000"/>
            <a:ext cx="1920000" cy="1490000"/>
          </a:xfrm>
          <a:prstGeom prst="roundRect">
            <a:avLst>
              <a:gd name="adj" fmla="val 8000"/>
            </a:avLst>
          </a:prstGeom>
          <a:solidFill>
            <a:srgbClr val="1A3848">
              <a:alpha val="82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8" name="Badge 2"/>
          <p:cNvSpPr>
            <a:spLocks noGrp="1"/>
          </p:cNvSpPr>
          <p:nvPr/>
        </p:nvSpPr>
        <p:spPr>
          <a:xfrm>
            <a:off x="4804350" y="1240000"/>
            <a:ext cx="300000" cy="300000"/>
          </a:xfrm>
          <a:prstGeom prst="ellipse">
            <a:avLst/>
          </a:prstGeom>
          <a:solidFill>
            <a:srgbClr val="5BB5A2">
              <a:alpha val="20000"/>
            </a:srgbClr>
          </a:solidFill>
          <a:ln w="9525">
            <a:solidFill>
              <a:srgbClr val="5BB5A2">
                <a:alpha val="6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19" name="BadgeN 2"/>
          <p:cNvSpPr>
            <a:spLocks noGrp="1"/>
          </p:cNvSpPr>
          <p:nvPr/>
        </p:nvSpPr>
        <p:spPr>
          <a:xfrm>
            <a:off x="4804350" y="124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95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320" name="Chip 2" descr="c"/>
          <p:cNvSpPr>
            <a:spLocks noGrp="1"/>
          </p:cNvSpPr>
          <p:nvPr/>
        </p:nvSpPr>
        <p:spPr>
          <a:xfrm>
            <a:off x="5164350" y="1240000"/>
            <a:ext cx="122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20" b="1">
                <a:solidFill>
                  <a:srgbClr val="9FD8CC"/>
                </a:solidFill>
                <a:latin typeface="Calibri"/>
                <a:ea typeface="Calibri"/>
                <a:cs typeface="Calibri"/>
              </a:rPr>
              <a:t>2–3 MIN</a:t>
            </a:r>
          </a:p>
        </p:txBody>
      </p:sp>
      <p:sp>
        <p:nvSpPr>
          <p:cNvPr id="321" name="Head 2"/>
          <p:cNvSpPr>
            <a:spLocks noGrp="1"/>
          </p:cNvSpPr>
          <p:nvPr/>
        </p:nvSpPr>
        <p:spPr>
          <a:xfrm>
            <a:off x="4804350" y="1650000"/>
            <a:ext cx="1580000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Use the pause</a:t>
            </a:r>
          </a:p>
        </p:txBody>
      </p:sp>
      <p:sp>
        <p:nvSpPr>
          <p:cNvPr id="322" name="Body 2"/>
          <p:cNvSpPr>
            <a:spLocks noGrp="1"/>
          </p:cNvSpPr>
          <p:nvPr/>
        </p:nvSpPr>
        <p:spPr>
          <a:xfrm>
            <a:off x="4804350" y="1930000"/>
            <a:ext cx="1580000" cy="5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5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Eleos processes. Hand out a worksheet if you use one — or reschedule, clean up, regroup.</a:t>
            </a:r>
          </a:p>
        </p:txBody>
      </p:sp>
      <p:sp>
        <p:nvSpPr>
          <p:cNvPr id="323" name="Arw 2"/>
          <p:cNvSpPr>
            <a:spLocks noGrp="1"/>
          </p:cNvSpPr>
          <p:nvPr/>
        </p:nvSpPr>
        <p:spPr>
          <a:xfrm>
            <a:off x="6554350" y="1725000"/>
            <a:ext cx="140000" cy="2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3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›</a:t>
            </a:r>
          </a:p>
        </p:txBody>
      </p:sp>
      <p:sp>
        <p:nvSpPr>
          <p:cNvPr id="324" name="Step 3"/>
          <p:cNvSpPr>
            <a:spLocks noGrp="1"/>
          </p:cNvSpPr>
          <p:nvPr/>
        </p:nvSpPr>
        <p:spPr>
          <a:xfrm>
            <a:off x="6694350" y="1090000"/>
            <a:ext cx="1920000" cy="1490000"/>
          </a:xfrm>
          <a:prstGeom prst="roundRect">
            <a:avLst>
              <a:gd name="adj" fmla="val 8000"/>
            </a:avLst>
          </a:prstGeom>
          <a:gradFill rotWithShape="1">
            <a:gsLst>
              <a:gs pos="0">
                <a:srgbClr val="5BB5A2"/>
              </a:gs>
              <a:gs pos="100000">
                <a:srgbClr val="4A9E8E"/>
              </a:gs>
            </a:gsLst>
            <a:lin ang="270000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5" name="Badge 3"/>
          <p:cNvSpPr>
            <a:spLocks noGrp="1"/>
          </p:cNvSpPr>
          <p:nvPr/>
        </p:nvSpPr>
        <p:spPr>
          <a:xfrm>
            <a:off x="6864350" y="1240000"/>
            <a:ext cx="300000" cy="300000"/>
          </a:xfrm>
          <a:prstGeom prst="ellipse">
            <a:avLst/>
          </a:prstGeom>
          <a:solidFill>
            <a:srgbClr val="1C3A4A">
              <a:alpha val="20000"/>
            </a:srgbClr>
          </a:solidFill>
          <a:ln w="9525">
            <a:solidFill>
              <a:srgbClr val="1C3A4A">
                <a:alpha val="60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6" name="BadgeN 3"/>
          <p:cNvSpPr>
            <a:spLocks noGrp="1"/>
          </p:cNvSpPr>
          <p:nvPr/>
        </p:nvSpPr>
        <p:spPr>
          <a:xfrm>
            <a:off x="6864350" y="1240000"/>
            <a:ext cx="30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95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327" name="Chip 3"/>
          <p:cNvSpPr>
            <a:spLocks noGrp="1"/>
          </p:cNvSpPr>
          <p:nvPr/>
        </p:nvSpPr>
        <p:spPr>
          <a:xfrm>
            <a:off x="7224350" y="1240000"/>
            <a:ext cx="1220000" cy="3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72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FINAL MINUTES</a:t>
            </a:r>
          </a:p>
        </p:txBody>
      </p:sp>
      <p:sp>
        <p:nvSpPr>
          <p:cNvPr id="328" name="Head 3"/>
          <p:cNvSpPr>
            <a:spLocks noGrp="1"/>
          </p:cNvSpPr>
          <p:nvPr/>
        </p:nvSpPr>
        <p:spPr>
          <a:xfrm>
            <a:off x="6864350" y="1650000"/>
            <a:ext cx="1580000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50" b="1">
                <a:solidFill>
                  <a:srgbClr val="1C3A4A"/>
                </a:solidFill>
                <a:latin typeface="Calibri"/>
                <a:ea typeface="Calibri"/>
                <a:cs typeface="Calibri"/>
              </a:rPr>
              <a:t>Build it together</a:t>
            </a:r>
          </a:p>
        </p:txBody>
      </p:sp>
      <p:sp>
        <p:nvSpPr>
          <p:cNvPr id="329" name="Body 3"/>
          <p:cNvSpPr>
            <a:spLocks noGrp="1"/>
          </p:cNvSpPr>
          <p:nvPr/>
        </p:nvSpPr>
        <p:spPr>
          <a:xfrm>
            <a:off x="6864350" y="1930000"/>
            <a:ext cx="1580000" cy="5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60"/>
              </a:lnSpc>
              <a:buNone/>
            </a:pPr>
            <a:r>
              <a:rPr lang="en-US" sz="850" b="1">
                <a:solidFill>
                  <a:srgbClr val="14303E"/>
                </a:solidFill>
                <a:latin typeface="Calibri"/>
                <a:ea typeface="Calibri"/>
                <a:cs typeface="Calibri"/>
              </a:rPr>
              <a:t>Share the screen, open the prompts and template, and write the note with your client.</a:t>
            </a:r>
          </a:p>
        </p:txBody>
      </p:sp>
      <p:sp>
        <p:nvSpPr>
          <p:cNvPr id="330" name="Col 0"/>
          <p:cNvSpPr>
            <a:spLocks noGrp="1"/>
          </p:cNvSpPr>
          <p:nvPr/>
        </p:nvSpPr>
        <p:spPr>
          <a:xfrm>
            <a:off x="514350" y="2760000"/>
            <a:ext cx="2593333" cy="1620000"/>
          </a:xfrm>
          <a:prstGeom prst="roundRect">
            <a:avLst>
              <a:gd name="adj" fmla="val 6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2" name="ColH 0"/>
          <p:cNvSpPr>
            <a:spLocks noGrp="1"/>
          </p:cNvSpPr>
          <p:nvPr/>
        </p:nvSpPr>
        <p:spPr>
          <a:xfrm>
            <a:off x="714350" y="2964330"/>
            <a:ext cx="2193333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8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Written together</a:t>
            </a:r>
          </a:p>
        </p:txBody>
      </p:sp>
      <p:sp>
        <p:nvSpPr>
          <p:cNvPr id="333" name="ColS 0"/>
          <p:cNvSpPr>
            <a:spLocks noGrp="1"/>
          </p:cNvSpPr>
          <p:nvPr/>
        </p:nvSpPr>
        <p:spPr>
          <a:xfrm>
            <a:off x="714350" y="3224330"/>
            <a:ext cx="219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780"/>
              </a:lnSpc>
              <a:buNone/>
            </a:pPr>
            <a:r>
              <a:rPr lang="en-US" sz="6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CO-AUTHORED WITH CLIENT</a:t>
            </a:r>
          </a:p>
        </p:txBody>
      </p:sp>
      <p:sp>
        <p:nvSpPr>
          <p:cNvPr id="334" name="Dot 00"/>
          <p:cNvSpPr>
            <a:spLocks noGrp="1"/>
          </p:cNvSpPr>
          <p:nvPr/>
        </p:nvSpPr>
        <p:spPr>
          <a:xfrm>
            <a:off x="724350" y="3484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5" name="Item 00"/>
          <p:cNvSpPr>
            <a:spLocks noGrp="1"/>
          </p:cNvSpPr>
          <p:nvPr/>
        </p:nvSpPr>
        <p:spPr>
          <a:xfrm>
            <a:off x="874350" y="3424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Chief concern in their own words</a:t>
            </a:r>
          </a:p>
        </p:txBody>
      </p:sp>
      <p:sp>
        <p:nvSpPr>
          <p:cNvPr id="336" name="Dot 01"/>
          <p:cNvSpPr>
            <a:spLocks noGrp="1"/>
          </p:cNvSpPr>
          <p:nvPr/>
        </p:nvSpPr>
        <p:spPr>
          <a:xfrm>
            <a:off x="724350" y="3689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7" name="Item 01"/>
          <p:cNvSpPr>
            <a:spLocks noGrp="1"/>
          </p:cNvSpPr>
          <p:nvPr/>
        </p:nvSpPr>
        <p:spPr>
          <a:xfrm>
            <a:off x="874350" y="3629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Mood and symptom check-in</a:t>
            </a:r>
          </a:p>
        </p:txBody>
      </p:sp>
      <p:sp>
        <p:nvSpPr>
          <p:cNvPr id="338" name="Dot 02"/>
          <p:cNvSpPr>
            <a:spLocks noGrp="1"/>
          </p:cNvSpPr>
          <p:nvPr/>
        </p:nvSpPr>
        <p:spPr>
          <a:xfrm>
            <a:off x="724350" y="3894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39" name="Item 02"/>
          <p:cNvSpPr>
            <a:spLocks noGrp="1"/>
          </p:cNvSpPr>
          <p:nvPr/>
        </p:nvSpPr>
        <p:spPr>
          <a:xfrm>
            <a:off x="874350" y="3834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What was worked on today</a:t>
            </a:r>
          </a:p>
        </p:txBody>
      </p:sp>
      <p:sp>
        <p:nvSpPr>
          <p:cNvPr id="340" name="Dot 03"/>
          <p:cNvSpPr>
            <a:spLocks noGrp="1"/>
          </p:cNvSpPr>
          <p:nvPr/>
        </p:nvSpPr>
        <p:spPr>
          <a:xfrm>
            <a:off x="724350" y="4099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41" name="Item 03"/>
          <p:cNvSpPr>
            <a:spLocks noGrp="1"/>
          </p:cNvSpPr>
          <p:nvPr/>
        </p:nvSpPr>
        <p:spPr>
          <a:xfrm>
            <a:off x="874350" y="4039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Response, homework, next steps</a:t>
            </a:r>
          </a:p>
        </p:txBody>
      </p:sp>
      <p:sp>
        <p:nvSpPr>
          <p:cNvPr id="342" name="Col 1"/>
          <p:cNvSpPr>
            <a:spLocks noGrp="1"/>
          </p:cNvSpPr>
          <p:nvPr/>
        </p:nvSpPr>
        <p:spPr>
          <a:xfrm>
            <a:off x="3267683" y="2760000"/>
            <a:ext cx="2593333" cy="1620000"/>
          </a:xfrm>
          <a:prstGeom prst="roundRect">
            <a:avLst>
              <a:gd name="adj" fmla="val 6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44" name="ColH 1"/>
          <p:cNvSpPr>
            <a:spLocks noGrp="1"/>
          </p:cNvSpPr>
          <p:nvPr/>
        </p:nvSpPr>
        <p:spPr>
          <a:xfrm>
            <a:off x="3467683" y="2964330"/>
            <a:ext cx="2193333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8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Written alone</a:t>
            </a:r>
          </a:p>
        </p:txBody>
      </p:sp>
      <p:sp>
        <p:nvSpPr>
          <p:cNvPr id="345" name="ColS 1"/>
          <p:cNvSpPr>
            <a:spLocks noGrp="1"/>
          </p:cNvSpPr>
          <p:nvPr/>
        </p:nvSpPr>
        <p:spPr>
          <a:xfrm>
            <a:off x="3467683" y="3224330"/>
            <a:ext cx="219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780"/>
              </a:lnSpc>
              <a:buNone/>
            </a:pPr>
            <a:r>
              <a:rPr lang="en-US" sz="64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CLINICIAN-AUTHORED</a:t>
            </a:r>
          </a:p>
        </p:txBody>
      </p:sp>
      <p:sp>
        <p:nvSpPr>
          <p:cNvPr id="346" name="Dot 10"/>
          <p:cNvSpPr>
            <a:spLocks noGrp="1"/>
          </p:cNvSpPr>
          <p:nvPr/>
        </p:nvSpPr>
        <p:spPr>
          <a:xfrm>
            <a:off x="3477683" y="3484330"/>
            <a:ext cx="62000" cy="62000"/>
          </a:xfrm>
          <a:prstGeom prst="ellipse">
            <a:avLst/>
          </a:prstGeom>
          <a:solidFill>
            <a:srgbClr val="A8C4CC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47" name="Item 10"/>
          <p:cNvSpPr>
            <a:spLocks noGrp="1"/>
          </p:cNvSpPr>
          <p:nvPr/>
        </p:nvSpPr>
        <p:spPr>
          <a:xfrm>
            <a:off x="3627683" y="3424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Diagnostic formulation</a:t>
            </a:r>
          </a:p>
        </p:txBody>
      </p:sp>
      <p:sp>
        <p:nvSpPr>
          <p:cNvPr id="348" name="Dot 11"/>
          <p:cNvSpPr>
            <a:spLocks noGrp="1"/>
          </p:cNvSpPr>
          <p:nvPr/>
        </p:nvSpPr>
        <p:spPr>
          <a:xfrm>
            <a:off x="3477683" y="3689330"/>
            <a:ext cx="62000" cy="62000"/>
          </a:xfrm>
          <a:prstGeom prst="ellipse">
            <a:avLst/>
          </a:prstGeom>
          <a:solidFill>
            <a:srgbClr val="A8C4CC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49" name="Item 11"/>
          <p:cNvSpPr>
            <a:spLocks noGrp="1"/>
          </p:cNvSpPr>
          <p:nvPr/>
        </p:nvSpPr>
        <p:spPr>
          <a:xfrm>
            <a:off x="3627683" y="3629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Risk assessment rationale</a:t>
            </a:r>
          </a:p>
        </p:txBody>
      </p:sp>
      <p:sp>
        <p:nvSpPr>
          <p:cNvPr id="350" name="Dot 12"/>
          <p:cNvSpPr>
            <a:spLocks noGrp="1"/>
          </p:cNvSpPr>
          <p:nvPr/>
        </p:nvSpPr>
        <p:spPr>
          <a:xfrm>
            <a:off x="3477683" y="3894330"/>
            <a:ext cx="62000" cy="62000"/>
          </a:xfrm>
          <a:prstGeom prst="ellipse">
            <a:avLst/>
          </a:prstGeom>
          <a:solidFill>
            <a:srgbClr val="A8C4CC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51" name="Item 12"/>
          <p:cNvSpPr>
            <a:spLocks noGrp="1"/>
          </p:cNvSpPr>
          <p:nvPr/>
        </p:nvSpPr>
        <p:spPr>
          <a:xfrm>
            <a:off x="3627683" y="3834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Mental status observations</a:t>
            </a:r>
          </a:p>
        </p:txBody>
      </p:sp>
      <p:sp>
        <p:nvSpPr>
          <p:cNvPr id="352" name="Dot 13"/>
          <p:cNvSpPr>
            <a:spLocks noGrp="1"/>
          </p:cNvSpPr>
          <p:nvPr/>
        </p:nvSpPr>
        <p:spPr>
          <a:xfrm>
            <a:off x="3477683" y="4099330"/>
            <a:ext cx="62000" cy="62000"/>
          </a:xfrm>
          <a:prstGeom prst="ellipse">
            <a:avLst/>
          </a:prstGeom>
          <a:solidFill>
            <a:srgbClr val="A8C4CC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53" name="Item 13"/>
          <p:cNvSpPr>
            <a:spLocks noGrp="1"/>
          </p:cNvSpPr>
          <p:nvPr/>
        </p:nvSpPr>
        <p:spPr>
          <a:xfrm>
            <a:off x="3627683" y="4039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Collateral and direction decisions</a:t>
            </a:r>
          </a:p>
        </p:txBody>
      </p:sp>
      <p:sp>
        <p:nvSpPr>
          <p:cNvPr id="354" name="Col 2"/>
          <p:cNvSpPr>
            <a:spLocks noGrp="1"/>
          </p:cNvSpPr>
          <p:nvPr/>
        </p:nvSpPr>
        <p:spPr>
          <a:xfrm>
            <a:off x="6021016" y="2760000"/>
            <a:ext cx="2593333" cy="1620000"/>
          </a:xfrm>
          <a:prstGeom prst="roundRect">
            <a:avLst>
              <a:gd name="adj" fmla="val 6000"/>
            </a:avLst>
          </a:prstGeom>
          <a:solidFill>
            <a:srgbClr val="264D61">
              <a:alpha val="75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56" name="ColH 2"/>
          <p:cNvSpPr>
            <a:spLocks noGrp="1"/>
          </p:cNvSpPr>
          <p:nvPr/>
        </p:nvSpPr>
        <p:spPr>
          <a:xfrm>
            <a:off x="6221016" y="2964330"/>
            <a:ext cx="2193333" cy="24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8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Make it a conversation</a:t>
            </a:r>
          </a:p>
        </p:txBody>
      </p:sp>
      <p:sp>
        <p:nvSpPr>
          <p:cNvPr id="357" name="ColS 2"/>
          <p:cNvSpPr>
            <a:spLocks noGrp="1"/>
          </p:cNvSpPr>
          <p:nvPr/>
        </p:nvSpPr>
        <p:spPr>
          <a:xfrm>
            <a:off x="6221016" y="3224330"/>
            <a:ext cx="219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780"/>
              </a:lnSpc>
              <a:buNone/>
            </a:pPr>
            <a:r>
              <a:rPr lang="en-US" sz="6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SMALL MOVES THAT WORK</a:t>
            </a:r>
          </a:p>
        </p:txBody>
      </p:sp>
      <p:sp>
        <p:nvSpPr>
          <p:cNvPr id="358" name="Dot 20"/>
          <p:cNvSpPr>
            <a:spLocks noGrp="1"/>
          </p:cNvSpPr>
          <p:nvPr/>
        </p:nvSpPr>
        <p:spPr>
          <a:xfrm>
            <a:off x="6231016" y="3484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59" name="Item 20"/>
          <p:cNvSpPr>
            <a:spLocks noGrp="1"/>
          </p:cNvSpPr>
          <p:nvPr/>
        </p:nvSpPr>
        <p:spPr>
          <a:xfrm>
            <a:off x="6381016" y="3424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Share the screen, explain the pause</a:t>
            </a:r>
          </a:p>
        </p:txBody>
      </p:sp>
      <p:sp>
        <p:nvSpPr>
          <p:cNvPr id="360" name="Dot 21"/>
          <p:cNvSpPr>
            <a:spLocks noGrp="1"/>
          </p:cNvSpPr>
          <p:nvPr/>
        </p:nvSpPr>
        <p:spPr>
          <a:xfrm>
            <a:off x="6231016" y="3689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61" name="Item 21"/>
          <p:cNvSpPr>
            <a:spLocks noGrp="1"/>
          </p:cNvSpPr>
          <p:nvPr/>
        </p:nvSpPr>
        <p:spPr>
          <a:xfrm>
            <a:off x="6381016" y="3629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Start with their words</a:t>
            </a:r>
          </a:p>
        </p:txBody>
      </p:sp>
      <p:sp>
        <p:nvSpPr>
          <p:cNvPr id="362" name="Dot 22"/>
          <p:cNvSpPr>
            <a:spLocks noGrp="1"/>
          </p:cNvSpPr>
          <p:nvPr/>
        </p:nvSpPr>
        <p:spPr>
          <a:xfrm>
            <a:off x="6231016" y="3894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63" name="Item 22"/>
          <p:cNvSpPr>
            <a:spLocks noGrp="1"/>
          </p:cNvSpPr>
          <p:nvPr/>
        </p:nvSpPr>
        <p:spPr>
          <a:xfrm>
            <a:off x="6381016" y="3834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Read it aloud — don’t just ask</a:t>
            </a:r>
          </a:p>
        </p:txBody>
      </p:sp>
      <p:sp>
        <p:nvSpPr>
          <p:cNvPr id="364" name="Dot 23"/>
          <p:cNvSpPr>
            <a:spLocks noGrp="1"/>
          </p:cNvSpPr>
          <p:nvPr/>
        </p:nvSpPr>
        <p:spPr>
          <a:xfrm>
            <a:off x="6231016" y="4099330"/>
            <a:ext cx="62000" cy="62000"/>
          </a:xfrm>
          <a:prstGeom prst="ellipse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65" name="Item 23"/>
          <p:cNvSpPr>
            <a:spLocks noGrp="1"/>
          </p:cNvSpPr>
          <p:nvPr/>
        </p:nvSpPr>
        <p:spPr>
          <a:xfrm>
            <a:off x="6381016" y="4039330"/>
            <a:ext cx="2033333" cy="1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830" b="0">
                <a:solidFill>
                  <a:srgbClr val="DCEAEF"/>
                </a:solidFill>
                <a:latin typeface="Calibri"/>
                <a:ea typeface="Calibri"/>
                <a:cs typeface="Calibri"/>
              </a:rPr>
              <a:t>Ask what you missed</a:t>
            </a:r>
          </a:p>
        </p:txBody>
      </p:sp>
      <p:sp>
        <p:nvSpPr>
          <p:cNvPr id="366" name="Footer"/>
          <p:cNvSpPr>
            <a:spLocks noGrp="1"/>
          </p:cNvSpPr>
          <p:nvPr/>
        </p:nvSpPr>
        <p:spPr>
          <a:xfrm>
            <a:off x="514349" y="4568580"/>
            <a:ext cx="8100000" cy="26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880" b="0" dirty="0">
                <a:solidFill>
                  <a:srgbClr val="C3DCE3"/>
                </a:solidFill>
                <a:latin typeface="Calibri"/>
                <a:ea typeface="Calibri"/>
                <a:cs typeface="Calibri"/>
              </a:rPr>
              <a:t>Collaborative documentation doesn’t mean the client writes the note — part of it is written together. The screen is shared space, not a barrier.</a:t>
            </a:r>
          </a:p>
        </p:txBody>
      </p:sp>
    </p:spTree>
    <p:extLst>
      <p:ext uri="{BB962C8B-B14F-4D97-AF65-F5344CB8AC3E}">
        <p14:creationId xmlns:p14="http://schemas.microsoft.com/office/powerpoint/2010/main" val="1869093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56D16608-5E48-4FF9-945B-A9B872E0EAA6}"/>
              </a:ext>
            </a:extLst>
          </p:cNvPr>
          <p:cNvSpPr>
            <a:spLocks noGrp="1"/>
          </p:cNvSpPr>
          <p:nvPr/>
        </p:nvSpPr>
        <p:spPr>
          <a:xfrm>
            <a:off x="514350" y="490091"/>
            <a:ext cx="8100000" cy="38000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Use it. Adapt it. Pause it.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078365A-9C5C-4D1D-B912-BD2BEDE20F62}"/>
              </a:ext>
            </a:extLst>
          </p:cNvPr>
          <p:cNvSpPr>
            <a:spLocks noGrp="1"/>
          </p:cNvSpPr>
          <p:nvPr/>
        </p:nvSpPr>
        <p:spPr>
          <a:xfrm>
            <a:off x="514350" y="314920"/>
            <a:ext cx="7000000" cy="13900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THE COLLABORATIVE-PRACTICE CONTINUUM</a:t>
            </a: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A603A03-EAB9-44BB-9D01-C6A919174201}"/>
              </a:ext>
            </a:extLst>
          </p:cNvPr>
          <p:cNvSpPr>
            <a:spLocks noGrp="1"/>
          </p:cNvSpPr>
          <p:nvPr/>
        </p:nvSpPr>
        <p:spPr>
          <a:xfrm>
            <a:off x="400645" y="978342"/>
            <a:ext cx="4161830" cy="268813"/>
          </a:xfrm>
          <a:prstGeom prst="roundRect">
            <a:avLst>
              <a:gd name="adj" fmla="val 16063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2000"/>
              </a:srgbClr>
            </a:solidFill>
          </a:ln>
        </p:spPr>
        <p:txBody>
          <a:bodyPr wrap="none" lIns="0" tIns="0" rIns="0" bIns="0" anchor="ctr"/>
          <a:lstStyle/>
          <a:p>
            <a:pPr marL="0" indent="0" algn="ctr">
              <a:buNone/>
            </a:pPr>
            <a:r>
              <a:rPr sz="730" b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LEVEL</a:t>
            </a: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4F65BE3D-554C-475B-898F-FBF0FE010077}"/>
              </a:ext>
            </a:extLst>
          </p:cNvPr>
          <p:cNvSpPr>
            <a:spLocks noGrp="1"/>
          </p:cNvSpPr>
          <p:nvPr/>
        </p:nvSpPr>
        <p:spPr>
          <a:xfrm>
            <a:off x="4581527" y="978342"/>
            <a:ext cx="4190402" cy="268813"/>
          </a:xfrm>
          <a:prstGeom prst="roundRect">
            <a:avLst>
              <a:gd name="adj" fmla="val 16063"/>
            </a:avLst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lIns="0" tIns="0" rIns="0" bIns="0" anchor="ctr"/>
          <a:lstStyle/>
          <a:p>
            <a:pPr marL="0" indent="0" algn="ctr">
              <a:buNone/>
            </a:pPr>
            <a:r>
              <a:rPr sz="73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WHAT IT CAN LOOK LIKE</a:t>
            </a: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E559E9E6-AF71-49EF-92FA-C363C10E5382}"/>
              </a:ext>
            </a:extLst>
          </p:cNvPr>
          <p:cNvSpPr>
            <a:spLocks noGrp="1"/>
          </p:cNvSpPr>
          <p:nvPr/>
        </p:nvSpPr>
        <p:spPr>
          <a:xfrm>
            <a:off x="383000" y="1333581"/>
            <a:ext cx="8388929" cy="378916"/>
          </a:xfrm>
          <a:prstGeom prst="roundRect">
            <a:avLst>
              <a:gd name="adj" fmla="val 11396"/>
            </a:avLst>
          </a:prstGeom>
          <a:solidFill>
            <a:srgbClr val="FFFFFF">
              <a:alpha val="2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DFC8941D-9766-44C6-A9A0-87B631778D96}"/>
              </a:ext>
            </a:extLst>
          </p:cNvPr>
          <p:cNvSpPr>
            <a:spLocks noGrp="1"/>
          </p:cNvSpPr>
          <p:nvPr/>
        </p:nvSpPr>
        <p:spPr>
          <a:xfrm>
            <a:off x="4562475" y="1333581"/>
            <a:ext cx="9525" cy="378916"/>
          </a:xfrm>
          <a:prstGeom prst="rect">
            <a:avLst/>
          </a:prstGeom>
          <a:solidFill>
            <a:srgbClr val="FFFFFF">
              <a:alpha val="6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4E2A2C6C-B381-4618-BF27-BBD025DA0C4D}"/>
              </a:ext>
            </a:extLst>
          </p:cNvPr>
          <p:cNvSpPr>
            <a:spLocks noGrp="1"/>
          </p:cNvSpPr>
          <p:nvPr/>
        </p:nvSpPr>
        <p:spPr>
          <a:xfrm>
            <a:off x="730002" y="1438207"/>
            <a:ext cx="1021065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Fully collaborative</a:t>
            </a: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DBA4F623-3832-49CF-82AB-C053465B1143}"/>
              </a:ext>
            </a:extLst>
          </p:cNvPr>
          <p:cNvSpPr>
            <a:spLocks noGrp="1"/>
          </p:cNvSpPr>
          <p:nvPr/>
        </p:nvSpPr>
        <p:spPr>
          <a:xfrm>
            <a:off x="4572000" y="1702973"/>
            <a:ext cx="4199930" cy="9525"/>
          </a:xfrm>
          <a:prstGeom prst="rect">
            <a:avLst/>
          </a:prstGeom>
          <a:solidFill>
            <a:srgbClr val="FFFFFF">
              <a:alpha val="5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D68A793F-F484-4C11-B548-32CCF0A9A7B7}"/>
              </a:ext>
            </a:extLst>
          </p:cNvPr>
          <p:cNvSpPr>
            <a:spLocks noGrp="1"/>
          </p:cNvSpPr>
          <p:nvPr/>
        </p:nvSpPr>
        <p:spPr>
          <a:xfrm>
            <a:off x="4916091" y="1382992"/>
            <a:ext cx="3844909" cy="28409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7"/>
              </a:lnSpc>
              <a:buNone/>
            </a:pPr>
            <a:r>
              <a:rPr sz="79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Complete all appropriate portions together.</a:t>
            </a: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6AF366D4-ED4E-445F-B029-EFAA3E81FFF9}"/>
              </a:ext>
            </a:extLst>
          </p:cNvPr>
          <p:cNvSpPr>
            <a:spLocks noGrp="1"/>
          </p:cNvSpPr>
          <p:nvPr/>
        </p:nvSpPr>
        <p:spPr>
          <a:xfrm>
            <a:off x="372070" y="1734078"/>
            <a:ext cx="8399859" cy="378916"/>
          </a:xfrm>
          <a:prstGeom prst="roundRect">
            <a:avLst>
              <a:gd name="adj" fmla="val 11396"/>
            </a:avLst>
          </a:prstGeom>
          <a:solidFill>
            <a:srgbClr val="FFFFFF">
              <a:alpha val="1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2F647522-35A0-43A9-9E71-650CA610C3AC}"/>
              </a:ext>
            </a:extLst>
          </p:cNvPr>
          <p:cNvSpPr>
            <a:spLocks noGrp="1"/>
          </p:cNvSpPr>
          <p:nvPr/>
        </p:nvSpPr>
        <p:spPr>
          <a:xfrm>
            <a:off x="4562475" y="1734078"/>
            <a:ext cx="9525" cy="378916"/>
          </a:xfrm>
          <a:prstGeom prst="rect">
            <a:avLst/>
          </a:prstGeom>
          <a:solidFill>
            <a:srgbClr val="FFFFFF">
              <a:alpha val="6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F714B71B-416D-4BE7-94F0-4D6CA3B0974B}"/>
              </a:ext>
            </a:extLst>
          </p:cNvPr>
          <p:cNvSpPr>
            <a:spLocks noGrp="1"/>
          </p:cNvSpPr>
          <p:nvPr/>
        </p:nvSpPr>
        <p:spPr>
          <a:xfrm>
            <a:off x="730002" y="1838704"/>
            <a:ext cx="1165786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Mostly completed</a:t>
            </a:r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14AA407D-6DFA-44C1-B8ED-1E8FEA5B81E7}"/>
              </a:ext>
            </a:extLst>
          </p:cNvPr>
          <p:cNvSpPr>
            <a:spLocks noGrp="1"/>
          </p:cNvSpPr>
          <p:nvPr/>
        </p:nvSpPr>
        <p:spPr>
          <a:xfrm>
            <a:off x="4572000" y="2103469"/>
            <a:ext cx="4199930" cy="9525"/>
          </a:xfrm>
          <a:prstGeom prst="rect">
            <a:avLst/>
          </a:prstGeom>
          <a:solidFill>
            <a:srgbClr val="FFFFFF">
              <a:alpha val="5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27" name="Text 18">
            <a:extLst>
              <a:ext uri="{FF2B5EF4-FFF2-40B4-BE49-F238E27FC236}">
                <a16:creationId xmlns:a16="http://schemas.microsoft.com/office/drawing/2014/main" id="{6FDB16F9-597F-4DB2-AA3E-66C8FDA56F53}"/>
              </a:ext>
            </a:extLst>
          </p:cNvPr>
          <p:cNvSpPr>
            <a:spLocks noGrp="1"/>
          </p:cNvSpPr>
          <p:nvPr/>
        </p:nvSpPr>
        <p:spPr>
          <a:xfrm>
            <a:off x="4916091" y="1783489"/>
            <a:ext cx="3844909" cy="28409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7"/>
              </a:lnSpc>
              <a:buNone/>
            </a:pPr>
            <a:r>
              <a:rPr sz="79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Finish a small clinical portion afterward.</a:t>
            </a:r>
          </a:p>
        </p:txBody>
      </p:sp>
      <p:sp>
        <p:nvSpPr>
          <p:cNvPr id="28" name="Text 19">
            <a:extLst>
              <a:ext uri="{FF2B5EF4-FFF2-40B4-BE49-F238E27FC236}">
                <a16:creationId xmlns:a16="http://schemas.microsoft.com/office/drawing/2014/main" id="{1BFE2ACB-7E95-4115-932E-E77AF53F4A16}"/>
              </a:ext>
            </a:extLst>
          </p:cNvPr>
          <p:cNvSpPr>
            <a:spLocks noGrp="1"/>
          </p:cNvSpPr>
          <p:nvPr/>
        </p:nvSpPr>
        <p:spPr>
          <a:xfrm>
            <a:off x="372070" y="2134574"/>
            <a:ext cx="8399859" cy="378916"/>
          </a:xfrm>
          <a:prstGeom prst="roundRect">
            <a:avLst>
              <a:gd name="adj" fmla="val 11396"/>
            </a:avLst>
          </a:prstGeom>
          <a:solidFill>
            <a:srgbClr val="FFFFFF">
              <a:alpha val="2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29" name="Text 20">
            <a:extLst>
              <a:ext uri="{FF2B5EF4-FFF2-40B4-BE49-F238E27FC236}">
                <a16:creationId xmlns:a16="http://schemas.microsoft.com/office/drawing/2014/main" id="{12815CC4-9805-44AE-83F8-C1E4ED53AD86}"/>
              </a:ext>
            </a:extLst>
          </p:cNvPr>
          <p:cNvSpPr>
            <a:spLocks noGrp="1"/>
          </p:cNvSpPr>
          <p:nvPr/>
        </p:nvSpPr>
        <p:spPr>
          <a:xfrm>
            <a:off x="4562475" y="2134574"/>
            <a:ext cx="9525" cy="378916"/>
          </a:xfrm>
          <a:prstGeom prst="rect">
            <a:avLst/>
          </a:prstGeom>
          <a:solidFill>
            <a:srgbClr val="FFFFFF">
              <a:alpha val="6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2" name="Text 22">
            <a:extLst>
              <a:ext uri="{FF2B5EF4-FFF2-40B4-BE49-F238E27FC236}">
                <a16:creationId xmlns:a16="http://schemas.microsoft.com/office/drawing/2014/main" id="{48924953-C5CC-4055-B343-F3E452CCC899}"/>
              </a:ext>
            </a:extLst>
          </p:cNvPr>
          <p:cNvSpPr>
            <a:spLocks noGrp="1"/>
          </p:cNvSpPr>
          <p:nvPr/>
        </p:nvSpPr>
        <p:spPr>
          <a:xfrm>
            <a:off x="730002" y="2239200"/>
            <a:ext cx="1021065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Targeted collaboration</a:t>
            </a:r>
          </a:p>
        </p:txBody>
      </p:sp>
      <p:sp>
        <p:nvSpPr>
          <p:cNvPr id="33" name="Text 23">
            <a:extLst>
              <a:ext uri="{FF2B5EF4-FFF2-40B4-BE49-F238E27FC236}">
                <a16:creationId xmlns:a16="http://schemas.microsoft.com/office/drawing/2014/main" id="{B2E3281B-B373-4AFE-B695-C7582D7EF7AB}"/>
              </a:ext>
            </a:extLst>
          </p:cNvPr>
          <p:cNvSpPr>
            <a:spLocks noGrp="1"/>
          </p:cNvSpPr>
          <p:nvPr/>
        </p:nvSpPr>
        <p:spPr>
          <a:xfrm>
            <a:off x="4572000" y="2503966"/>
            <a:ext cx="4199930" cy="9525"/>
          </a:xfrm>
          <a:prstGeom prst="rect">
            <a:avLst/>
          </a:prstGeom>
          <a:solidFill>
            <a:srgbClr val="FFFFFF">
              <a:alpha val="5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36" name="Text 25">
            <a:extLst>
              <a:ext uri="{FF2B5EF4-FFF2-40B4-BE49-F238E27FC236}">
                <a16:creationId xmlns:a16="http://schemas.microsoft.com/office/drawing/2014/main" id="{A171BCCC-EB73-4437-B4B8-1A897E30243C}"/>
              </a:ext>
            </a:extLst>
          </p:cNvPr>
          <p:cNvSpPr>
            <a:spLocks noGrp="1"/>
          </p:cNvSpPr>
          <p:nvPr/>
        </p:nvSpPr>
        <p:spPr>
          <a:xfrm>
            <a:off x="4916091" y="2183985"/>
            <a:ext cx="3844909" cy="28409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7"/>
              </a:lnSpc>
              <a:buNone/>
            </a:pPr>
            <a:r>
              <a:rPr sz="790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Progress · </a:t>
            </a:r>
            <a:r>
              <a:rPr lang="en-US" sz="790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intervention, </a:t>
            </a:r>
            <a:r>
              <a:rPr sz="790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response · obstacles · plan</a:t>
            </a:r>
          </a:p>
        </p:txBody>
      </p:sp>
      <p:sp>
        <p:nvSpPr>
          <p:cNvPr id="37" name="Text 26">
            <a:extLst>
              <a:ext uri="{FF2B5EF4-FFF2-40B4-BE49-F238E27FC236}">
                <a16:creationId xmlns:a16="http://schemas.microsoft.com/office/drawing/2014/main" id="{C56D0A67-9FD7-44AC-A828-F142381816EA}"/>
              </a:ext>
            </a:extLst>
          </p:cNvPr>
          <p:cNvSpPr>
            <a:spLocks noGrp="1"/>
          </p:cNvSpPr>
          <p:nvPr/>
        </p:nvSpPr>
        <p:spPr>
          <a:xfrm>
            <a:off x="372070" y="2535071"/>
            <a:ext cx="8399859" cy="308967"/>
          </a:xfrm>
          <a:prstGeom prst="roundRect">
            <a:avLst>
              <a:gd name="adj" fmla="val 13976"/>
            </a:avLst>
          </a:prstGeom>
          <a:solidFill>
            <a:srgbClr val="FFFFFF">
              <a:alpha val="1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AFB1078D-8114-4320-95D5-BA575CE6A6A3}"/>
              </a:ext>
            </a:extLst>
          </p:cNvPr>
          <p:cNvSpPr>
            <a:spLocks noGrp="1"/>
          </p:cNvSpPr>
          <p:nvPr/>
        </p:nvSpPr>
        <p:spPr>
          <a:xfrm>
            <a:off x="4562475" y="2535071"/>
            <a:ext cx="9525" cy="308967"/>
          </a:xfrm>
          <a:prstGeom prst="rect">
            <a:avLst/>
          </a:prstGeom>
          <a:solidFill>
            <a:srgbClr val="FFFFFF">
              <a:alpha val="6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41" name="Text 29">
            <a:extLst>
              <a:ext uri="{FF2B5EF4-FFF2-40B4-BE49-F238E27FC236}">
                <a16:creationId xmlns:a16="http://schemas.microsoft.com/office/drawing/2014/main" id="{8E3BC768-716E-4545-AE32-CE14AF4EA1B5}"/>
              </a:ext>
            </a:extLst>
          </p:cNvPr>
          <p:cNvSpPr>
            <a:spLocks noGrp="1"/>
          </p:cNvSpPr>
          <p:nvPr/>
        </p:nvSpPr>
        <p:spPr>
          <a:xfrm>
            <a:off x="730002" y="2604722"/>
            <a:ext cx="1021065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Brief accuracy check</a:t>
            </a:r>
          </a:p>
        </p:txBody>
      </p:sp>
      <p:sp>
        <p:nvSpPr>
          <p:cNvPr id="42" name="Text 30">
            <a:extLst>
              <a:ext uri="{FF2B5EF4-FFF2-40B4-BE49-F238E27FC236}">
                <a16:creationId xmlns:a16="http://schemas.microsoft.com/office/drawing/2014/main" id="{AEA8351F-9923-4D78-A817-FD1F904BEB92}"/>
              </a:ext>
            </a:extLst>
          </p:cNvPr>
          <p:cNvSpPr>
            <a:spLocks noGrp="1"/>
          </p:cNvSpPr>
          <p:nvPr/>
        </p:nvSpPr>
        <p:spPr>
          <a:xfrm>
            <a:off x="4572000" y="2834513"/>
            <a:ext cx="4199930" cy="9525"/>
          </a:xfrm>
          <a:prstGeom prst="rect">
            <a:avLst/>
          </a:prstGeom>
          <a:solidFill>
            <a:srgbClr val="FFFFFF">
              <a:alpha val="5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45" name="Text 32">
            <a:extLst>
              <a:ext uri="{FF2B5EF4-FFF2-40B4-BE49-F238E27FC236}">
                <a16:creationId xmlns:a16="http://schemas.microsoft.com/office/drawing/2014/main" id="{EBCE2A76-CF64-4DAF-BBEE-EB4192C04DD1}"/>
              </a:ext>
            </a:extLst>
          </p:cNvPr>
          <p:cNvSpPr>
            <a:spLocks noGrp="1"/>
          </p:cNvSpPr>
          <p:nvPr/>
        </p:nvSpPr>
        <p:spPr>
          <a:xfrm>
            <a:off x="4916091" y="2617075"/>
            <a:ext cx="4109636" cy="13528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67"/>
              </a:lnSpc>
              <a:buNone/>
            </a:pPr>
            <a:r>
              <a:rPr sz="79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‘Did I understand that correctly?’</a:t>
            </a:r>
          </a:p>
        </p:txBody>
      </p:sp>
      <p:sp>
        <p:nvSpPr>
          <p:cNvPr id="46" name="Text 33">
            <a:extLst>
              <a:ext uri="{FF2B5EF4-FFF2-40B4-BE49-F238E27FC236}">
                <a16:creationId xmlns:a16="http://schemas.microsoft.com/office/drawing/2014/main" id="{18605722-0BEB-45E3-A6DA-4E3E87F3DE29}"/>
              </a:ext>
            </a:extLst>
          </p:cNvPr>
          <p:cNvSpPr>
            <a:spLocks noGrp="1"/>
          </p:cNvSpPr>
          <p:nvPr/>
        </p:nvSpPr>
        <p:spPr>
          <a:xfrm>
            <a:off x="372070" y="2865618"/>
            <a:ext cx="8399859" cy="378916"/>
          </a:xfrm>
          <a:prstGeom prst="roundRect">
            <a:avLst>
              <a:gd name="adj" fmla="val 11396"/>
            </a:avLst>
          </a:prstGeom>
          <a:solidFill>
            <a:srgbClr val="FFFFFF">
              <a:alpha val="2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47" name="Text 34">
            <a:extLst>
              <a:ext uri="{FF2B5EF4-FFF2-40B4-BE49-F238E27FC236}">
                <a16:creationId xmlns:a16="http://schemas.microsoft.com/office/drawing/2014/main" id="{1C9DF91C-2BE7-4E75-B4B5-F67D94D51C33}"/>
              </a:ext>
            </a:extLst>
          </p:cNvPr>
          <p:cNvSpPr>
            <a:spLocks noGrp="1"/>
          </p:cNvSpPr>
          <p:nvPr/>
        </p:nvSpPr>
        <p:spPr>
          <a:xfrm>
            <a:off x="4562475" y="2865618"/>
            <a:ext cx="9525" cy="378916"/>
          </a:xfrm>
          <a:prstGeom prst="rect">
            <a:avLst/>
          </a:prstGeom>
          <a:solidFill>
            <a:srgbClr val="FFFFFF">
              <a:alpha val="6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50" name="Text 36">
            <a:extLst>
              <a:ext uri="{FF2B5EF4-FFF2-40B4-BE49-F238E27FC236}">
                <a16:creationId xmlns:a16="http://schemas.microsoft.com/office/drawing/2014/main" id="{7DBFB748-7E95-4629-AFA8-CAF2AE4E6213}"/>
              </a:ext>
            </a:extLst>
          </p:cNvPr>
          <p:cNvSpPr>
            <a:spLocks noGrp="1"/>
          </p:cNvSpPr>
          <p:nvPr/>
        </p:nvSpPr>
        <p:spPr>
          <a:xfrm>
            <a:off x="730002" y="2970244"/>
            <a:ext cx="1172825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Not appropriate today</a:t>
            </a:r>
          </a:p>
        </p:txBody>
      </p:sp>
      <p:sp>
        <p:nvSpPr>
          <p:cNvPr id="51" name="Text 37">
            <a:extLst>
              <a:ext uri="{FF2B5EF4-FFF2-40B4-BE49-F238E27FC236}">
                <a16:creationId xmlns:a16="http://schemas.microsoft.com/office/drawing/2014/main" id="{FE8071FF-4873-4DCB-B6C9-049B3C44792A}"/>
              </a:ext>
            </a:extLst>
          </p:cNvPr>
          <p:cNvSpPr>
            <a:spLocks noGrp="1"/>
          </p:cNvSpPr>
          <p:nvPr/>
        </p:nvSpPr>
        <p:spPr>
          <a:xfrm>
            <a:off x="4572000" y="3235009"/>
            <a:ext cx="4199930" cy="9525"/>
          </a:xfrm>
          <a:prstGeom prst="rect">
            <a:avLst/>
          </a:prstGeom>
          <a:solidFill>
            <a:srgbClr val="FFFFFF">
              <a:alpha val="5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54" name="Text 39">
            <a:extLst>
              <a:ext uri="{FF2B5EF4-FFF2-40B4-BE49-F238E27FC236}">
                <a16:creationId xmlns:a16="http://schemas.microsoft.com/office/drawing/2014/main" id="{A59A5C9D-A367-4C6D-AB28-1826A2C2146E}"/>
              </a:ext>
            </a:extLst>
          </p:cNvPr>
          <p:cNvSpPr>
            <a:spLocks noGrp="1"/>
          </p:cNvSpPr>
          <p:nvPr/>
        </p:nvSpPr>
        <p:spPr>
          <a:xfrm>
            <a:off x="4916091" y="2915029"/>
            <a:ext cx="3844909" cy="28409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7"/>
              </a:lnSpc>
              <a:buNone/>
            </a:pPr>
            <a:r>
              <a:rPr sz="79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Safety · crisis · distress · privacy · refusal</a:t>
            </a:r>
          </a:p>
        </p:txBody>
      </p:sp>
      <p:sp>
        <p:nvSpPr>
          <p:cNvPr id="55" name="Text 40">
            <a:extLst>
              <a:ext uri="{FF2B5EF4-FFF2-40B4-BE49-F238E27FC236}">
                <a16:creationId xmlns:a16="http://schemas.microsoft.com/office/drawing/2014/main" id="{02C753F1-AA3F-4BF3-8497-8CE185AAC1A6}"/>
              </a:ext>
            </a:extLst>
          </p:cNvPr>
          <p:cNvSpPr>
            <a:spLocks noGrp="1"/>
          </p:cNvSpPr>
          <p:nvPr/>
        </p:nvSpPr>
        <p:spPr>
          <a:xfrm>
            <a:off x="372070" y="3266114"/>
            <a:ext cx="8399859" cy="378916"/>
          </a:xfrm>
          <a:prstGeom prst="roundRect">
            <a:avLst>
              <a:gd name="adj" fmla="val 11396"/>
            </a:avLst>
          </a:prstGeom>
          <a:solidFill>
            <a:srgbClr val="FFFFFF">
              <a:alpha val="1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56" name="Text 41">
            <a:extLst>
              <a:ext uri="{FF2B5EF4-FFF2-40B4-BE49-F238E27FC236}">
                <a16:creationId xmlns:a16="http://schemas.microsoft.com/office/drawing/2014/main" id="{7039FC4A-CD5D-44DC-99A3-B31B658140FF}"/>
              </a:ext>
            </a:extLst>
          </p:cNvPr>
          <p:cNvSpPr>
            <a:spLocks noGrp="1"/>
          </p:cNvSpPr>
          <p:nvPr/>
        </p:nvSpPr>
        <p:spPr>
          <a:xfrm>
            <a:off x="4562475" y="3266114"/>
            <a:ext cx="9525" cy="378916"/>
          </a:xfrm>
          <a:prstGeom prst="rect">
            <a:avLst/>
          </a:prstGeom>
          <a:solidFill>
            <a:srgbClr val="FFFFFF">
              <a:alpha val="6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59" name="Text 43">
            <a:extLst>
              <a:ext uri="{FF2B5EF4-FFF2-40B4-BE49-F238E27FC236}">
                <a16:creationId xmlns:a16="http://schemas.microsoft.com/office/drawing/2014/main" id="{422419C2-A9E4-4813-9101-1CC6932644B8}"/>
              </a:ext>
            </a:extLst>
          </p:cNvPr>
          <p:cNvSpPr>
            <a:spLocks noGrp="1"/>
          </p:cNvSpPr>
          <p:nvPr/>
        </p:nvSpPr>
        <p:spPr>
          <a:xfrm>
            <a:off x="730002" y="3370741"/>
            <a:ext cx="1021065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840" b="1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Clinical judgment wins</a:t>
            </a:r>
          </a:p>
        </p:txBody>
      </p:sp>
      <p:sp>
        <p:nvSpPr>
          <p:cNvPr id="60" name="Text 44">
            <a:extLst>
              <a:ext uri="{FF2B5EF4-FFF2-40B4-BE49-F238E27FC236}">
                <a16:creationId xmlns:a16="http://schemas.microsoft.com/office/drawing/2014/main" id="{74342827-E784-40CB-BF25-1A5E476C4EA4}"/>
              </a:ext>
            </a:extLst>
          </p:cNvPr>
          <p:cNvSpPr>
            <a:spLocks noGrp="1"/>
          </p:cNvSpPr>
          <p:nvPr/>
        </p:nvSpPr>
        <p:spPr>
          <a:xfrm>
            <a:off x="4572000" y="3635506"/>
            <a:ext cx="4199930" cy="9525"/>
          </a:xfrm>
          <a:prstGeom prst="rect">
            <a:avLst/>
          </a:prstGeom>
          <a:solidFill>
            <a:srgbClr val="FFFFFF">
              <a:alpha val="5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63" name="Text 46">
            <a:extLst>
              <a:ext uri="{FF2B5EF4-FFF2-40B4-BE49-F238E27FC236}">
                <a16:creationId xmlns:a16="http://schemas.microsoft.com/office/drawing/2014/main" id="{76955DCB-B9AF-4774-94C3-4A5D9A314ECE}"/>
              </a:ext>
            </a:extLst>
          </p:cNvPr>
          <p:cNvSpPr>
            <a:spLocks noGrp="1"/>
          </p:cNvSpPr>
          <p:nvPr/>
        </p:nvSpPr>
        <p:spPr>
          <a:xfrm>
            <a:off x="4916091" y="3315525"/>
            <a:ext cx="3844909" cy="28409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067"/>
              </a:lnSpc>
              <a:buNone/>
            </a:pPr>
            <a:r>
              <a:rPr sz="79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If giant Legos are flying, regulate first. Document later.</a:t>
            </a:r>
          </a:p>
        </p:txBody>
      </p:sp>
      <p:sp>
        <p:nvSpPr>
          <p:cNvPr id="64" name="Text 47">
            <a:extLst>
              <a:ext uri="{FF2B5EF4-FFF2-40B4-BE49-F238E27FC236}">
                <a16:creationId xmlns:a16="http://schemas.microsoft.com/office/drawing/2014/main" id="{5457C365-35C6-4E97-A586-D1F487380CB8}"/>
              </a:ext>
            </a:extLst>
          </p:cNvPr>
          <p:cNvSpPr>
            <a:spLocks noGrp="1"/>
          </p:cNvSpPr>
          <p:nvPr/>
        </p:nvSpPr>
        <p:spPr>
          <a:xfrm>
            <a:off x="372070" y="4662190"/>
            <a:ext cx="8399859" cy="280690"/>
          </a:xfrm>
          <a:prstGeom prst="rect">
            <a:avLst/>
          </a:prstGeom>
          <a:gradFill rotWithShape="1">
            <a:gsLst>
              <a:gs pos="0">
                <a:srgbClr val="5BB5A2">
                  <a:alpha val="22000"/>
                </a:srgbClr>
              </a:gs>
              <a:gs pos="100000">
                <a:srgbClr val="5BB5A2">
                  <a:alpha val="8000"/>
                </a:srgbClr>
              </a:gs>
            </a:gsLst>
            <a:lin ang="0" scaled="1"/>
          </a:gra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65" name="Text 48">
            <a:extLst>
              <a:ext uri="{FF2B5EF4-FFF2-40B4-BE49-F238E27FC236}">
                <a16:creationId xmlns:a16="http://schemas.microsoft.com/office/drawing/2014/main" id="{13266AE9-096F-48A4-8A94-FAE9DFAB860A}"/>
              </a:ext>
            </a:extLst>
          </p:cNvPr>
          <p:cNvSpPr>
            <a:spLocks noGrp="1"/>
          </p:cNvSpPr>
          <p:nvPr/>
        </p:nvSpPr>
        <p:spPr>
          <a:xfrm>
            <a:off x="372070" y="4662190"/>
            <a:ext cx="28575" cy="280690"/>
          </a:xfrm>
          <a:prstGeom prst="rect">
            <a:avLst/>
          </a:prstGeom>
          <a:solidFill>
            <a:srgbClr val="5BB5A2"/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pic>
        <p:nvPicPr>
          <p:cNvPr id="148" name="Image 1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832" y="4736166"/>
            <a:ext cx="132588" cy="132588"/>
          </a:xfrm>
          <a:prstGeom prst="rect">
            <a:avLst/>
          </a:prstGeom>
        </p:spPr>
      </p:pic>
      <p:sp>
        <p:nvSpPr>
          <p:cNvPr id="67" name="Text 49">
            <a:extLst>
              <a:ext uri="{FF2B5EF4-FFF2-40B4-BE49-F238E27FC236}">
                <a16:creationId xmlns:a16="http://schemas.microsoft.com/office/drawing/2014/main" id="{DDE05603-2D3B-403B-B760-C29C8336BA13}"/>
              </a:ext>
            </a:extLst>
          </p:cNvPr>
          <p:cNvSpPr>
            <a:spLocks noGrp="1"/>
          </p:cNvSpPr>
          <p:nvPr/>
        </p:nvSpPr>
        <p:spPr>
          <a:xfrm>
            <a:off x="748457" y="4733181"/>
            <a:ext cx="5985108" cy="138708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92"/>
              </a:lnSpc>
              <a:buNone/>
            </a:pPr>
            <a:r>
              <a:rPr sz="840" b="1" dirty="0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Success is not</a:t>
            </a:r>
            <a:r>
              <a:rPr lang="en-US" sz="840" b="1" dirty="0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 using  CD + Eleos 100% of the time, success is every minute you can reclaim  to invest where you need it.</a:t>
            </a:r>
            <a:endParaRPr sz="840" b="1" dirty="0">
              <a:solidFill>
                <a:srgbClr val="5BB5A2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75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7D0E571-CBA0-46F8-B85A-9FF8AB5160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5BB5A2"/>
              </a:gs>
              <a:gs pos="100000">
                <a:srgbClr val="5BB5A2">
                  <a:alpha val="20000"/>
                </a:srgbClr>
              </a:gs>
            </a:gsLst>
            <a:lin ang="0" scaled="1"/>
          </a:gra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2CCB3D5-FDD8-4EE2-9E10-CAFA299934F6}"/>
              </a:ext>
            </a:extLst>
          </p:cNvPr>
          <p:cNvSpPr>
            <a:spLocks noGrp="1"/>
          </p:cNvSpPr>
          <p:nvPr/>
        </p:nvSpPr>
        <p:spPr>
          <a:xfrm>
            <a:off x="514350" y="314920"/>
            <a:ext cx="2000000" cy="13900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0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HANDS-ON PRACTICE</a:t>
            </a: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A332876-5A5B-4920-A5B6-A87385CE581B}"/>
              </a:ext>
            </a:extLst>
          </p:cNvPr>
          <p:cNvSpPr>
            <a:spLocks noGrp="1"/>
          </p:cNvSpPr>
          <p:nvPr/>
        </p:nvSpPr>
        <p:spPr>
          <a:xfrm>
            <a:off x="514350" y="490091"/>
            <a:ext cx="8100000" cy="38000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2728"/>
              </a:lnSpc>
              <a:buNone/>
            </a:pPr>
            <a:r>
              <a:rPr lang="en-US" sz="2360" b="0">
                <a:solidFill>
                  <a:srgbClr val="F2EDE4"/>
                </a:solidFill>
                <a:latin typeface="Calibri Light"/>
                <a:ea typeface="Calibri Light"/>
                <a:cs typeface="Calibri Light"/>
              </a:rPr>
              <a:t>Collaborative progress note.</a:t>
            </a: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11D4D22B-1989-4626-AAAF-E96331B9B1A1}"/>
              </a:ext>
            </a:extLst>
          </p:cNvPr>
          <p:cNvSpPr>
            <a:spLocks noGrp="1"/>
          </p:cNvSpPr>
          <p:nvPr/>
        </p:nvSpPr>
        <p:spPr>
          <a:xfrm>
            <a:off x="8086130" y="286941"/>
            <a:ext cx="657820" cy="6578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/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pic>
        <p:nvPicPr>
          <p:cNvPr id="76" name="Image 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8671" y="402738"/>
            <a:ext cx="132588" cy="132588"/>
          </a:xfrm>
          <a:prstGeom prst="rect">
            <a:avLst/>
          </a:prstGeom>
        </p:spPr>
      </p:pic>
      <p:sp>
        <p:nvSpPr>
          <p:cNvPr id="14" name="Text 10">
            <a:extLst>
              <a:ext uri="{FF2B5EF4-FFF2-40B4-BE49-F238E27FC236}">
                <a16:creationId xmlns:a16="http://schemas.microsoft.com/office/drawing/2014/main" id="{91FC8573-0D45-4EDE-B31C-634679D0BC24}"/>
              </a:ext>
            </a:extLst>
          </p:cNvPr>
          <p:cNvSpPr>
            <a:spLocks noGrp="1"/>
          </p:cNvSpPr>
          <p:nvPr/>
        </p:nvSpPr>
        <p:spPr>
          <a:xfrm>
            <a:off x="8327529" y="541883"/>
            <a:ext cx="192524" cy="173087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364"/>
              </a:lnSpc>
              <a:buNone/>
            </a:pPr>
            <a:r>
              <a:rPr lang="en-US" sz="1240" b="1">
                <a:solidFill>
                  <a:srgbClr val="5BB5A2"/>
                </a:solidFill>
                <a:latin typeface="Calibri"/>
                <a:ea typeface="Calibri"/>
                <a:cs typeface="Calibri"/>
              </a:rPr>
              <a:t>10</a:t>
            </a:r>
            <a:endParaRPr sz="1240" b="1" dirty="0">
              <a:solidFill>
                <a:srgbClr val="5BB5A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3473AD85-3289-42FD-83B4-CB462BE8DD3A}"/>
              </a:ext>
            </a:extLst>
          </p:cNvPr>
          <p:cNvSpPr>
            <a:spLocks noGrp="1"/>
          </p:cNvSpPr>
          <p:nvPr/>
        </p:nvSpPr>
        <p:spPr>
          <a:xfrm>
            <a:off x="8344495" y="714970"/>
            <a:ext cx="155034" cy="10671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sz="56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MIN</a:t>
            </a: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5C8555BF-B173-4821-B704-F849CAE3A5F2}"/>
              </a:ext>
            </a:extLst>
          </p:cNvPr>
          <p:cNvSpPr>
            <a:spLocks noGrp="1"/>
          </p:cNvSpPr>
          <p:nvPr/>
        </p:nvSpPr>
        <p:spPr>
          <a:xfrm>
            <a:off x="3319016" y="1102221"/>
            <a:ext cx="9525" cy="3812679"/>
          </a:xfrm>
          <a:prstGeom prst="rect">
            <a:avLst/>
          </a:prstGeom>
          <a:solidFill>
            <a:srgbClr val="A8C4CC">
              <a:alpha val="15000"/>
            </a:srgbClr>
          </a:solidFill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68843B1F-56DD-48A4-9675-B1866EF2CF5F}"/>
              </a:ext>
            </a:extLst>
          </p:cNvPr>
          <p:cNvSpPr>
            <a:spLocks noGrp="1"/>
          </p:cNvSpPr>
          <p:nvPr/>
        </p:nvSpPr>
        <p:spPr>
          <a:xfrm>
            <a:off x="400050" y="1102221"/>
            <a:ext cx="2959403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sz="62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HOW IT WORKS</a:t>
            </a: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F918EA57-3234-4A9E-B161-A70F913B730F}"/>
              </a:ext>
            </a:extLst>
          </p:cNvPr>
          <p:cNvSpPr>
            <a:spLocks noGrp="1"/>
          </p:cNvSpPr>
          <p:nvPr/>
        </p:nvSpPr>
        <p:spPr>
          <a:xfrm>
            <a:off x="400050" y="1349722"/>
            <a:ext cx="200620" cy="2006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pic>
        <p:nvPicPr>
          <p:cNvPr id="82" name="Image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92" y="1383664"/>
            <a:ext cx="132588" cy="132588"/>
          </a:xfrm>
          <a:prstGeom prst="rect">
            <a:avLst/>
          </a:prstGeom>
        </p:spPr>
      </p:pic>
      <p:sp>
        <p:nvSpPr>
          <p:cNvPr id="20" name="Text 15">
            <a:extLst>
              <a:ext uri="{FF2B5EF4-FFF2-40B4-BE49-F238E27FC236}">
                <a16:creationId xmlns:a16="http://schemas.microsoft.com/office/drawing/2014/main" id="{FE315545-6F39-46E5-B925-33D26E2BF048}"/>
              </a:ext>
            </a:extLst>
          </p:cNvPr>
          <p:cNvSpPr>
            <a:spLocks noGrp="1"/>
          </p:cNvSpPr>
          <p:nvPr/>
        </p:nvSpPr>
        <p:spPr>
          <a:xfrm>
            <a:off x="700980" y="1342132"/>
            <a:ext cx="2437224" cy="335979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Small groups.  </a:t>
            </a:r>
            <a:r>
              <a:rPr sz="900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Two volunteers: therapist + client</a:t>
            </a: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E9FECB3B-03CC-4FA6-9F70-C65B00B10EF4}"/>
              </a:ext>
            </a:extLst>
          </p:cNvPr>
          <p:cNvSpPr>
            <a:spLocks noGrp="1"/>
          </p:cNvSpPr>
          <p:nvPr/>
        </p:nvSpPr>
        <p:spPr>
          <a:xfrm>
            <a:off x="400050" y="1726853"/>
            <a:ext cx="2690366" cy="9525"/>
          </a:xfrm>
          <a:prstGeom prst="rect">
            <a:avLst/>
          </a:prstGeom>
          <a:solidFill>
            <a:srgbClr val="A8C4CC">
              <a:alpha val="12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B53FC1F6-B7A8-43CC-A5FA-04F088F4DA9E}"/>
              </a:ext>
            </a:extLst>
          </p:cNvPr>
          <p:cNvSpPr>
            <a:spLocks noGrp="1"/>
          </p:cNvSpPr>
          <p:nvPr/>
        </p:nvSpPr>
        <p:spPr>
          <a:xfrm>
            <a:off x="400050" y="1808708"/>
            <a:ext cx="200620" cy="2006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pic>
        <p:nvPicPr>
          <p:cNvPr id="86" name="Image 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3992" y="1842650"/>
            <a:ext cx="132588" cy="132588"/>
          </a:xfrm>
          <a:prstGeom prst="rect">
            <a:avLst/>
          </a:prstGeom>
        </p:spPr>
      </p:pic>
      <p:sp>
        <p:nvSpPr>
          <p:cNvPr id="24" name="Text 18">
            <a:extLst>
              <a:ext uri="{FF2B5EF4-FFF2-40B4-BE49-F238E27FC236}">
                <a16:creationId xmlns:a16="http://schemas.microsoft.com/office/drawing/2014/main" id="{A6001BA6-3591-48A1-95AA-7736A3E32400}"/>
              </a:ext>
            </a:extLst>
          </p:cNvPr>
          <p:cNvSpPr>
            <a:spLocks noGrp="1"/>
          </p:cNvSpPr>
          <p:nvPr/>
        </p:nvSpPr>
        <p:spPr>
          <a:xfrm>
            <a:off x="700980" y="1801118"/>
            <a:ext cx="1712089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900" b="1" dirty="0">
                <a:solidFill>
                  <a:srgbClr val="EBEBEB"/>
                </a:solidFill>
                <a:latin typeface="Calibri"/>
                <a:ea typeface="Calibri"/>
                <a:cs typeface="Calibri"/>
              </a:rPr>
              <a:t>Observers notice what helps</a:t>
            </a:r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07444ABB-434B-4347-951A-BD44E8EF1115}"/>
              </a:ext>
            </a:extLst>
          </p:cNvPr>
          <p:cNvSpPr>
            <a:spLocks noGrp="1"/>
          </p:cNvSpPr>
          <p:nvPr/>
        </p:nvSpPr>
        <p:spPr>
          <a:xfrm>
            <a:off x="400050" y="2074069"/>
            <a:ext cx="2690366" cy="9525"/>
          </a:xfrm>
          <a:prstGeom prst="rect">
            <a:avLst/>
          </a:prstGeom>
          <a:solidFill>
            <a:srgbClr val="A8C4CC">
              <a:alpha val="12000"/>
            </a:srgbClr>
          </a:solidFill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09213C64-44D3-42AF-8E89-90B79385E49D}"/>
              </a:ext>
            </a:extLst>
          </p:cNvPr>
          <p:cNvSpPr>
            <a:spLocks noGrp="1"/>
          </p:cNvSpPr>
          <p:nvPr/>
        </p:nvSpPr>
        <p:spPr>
          <a:xfrm>
            <a:off x="400050" y="2155924"/>
            <a:ext cx="200620" cy="200620"/>
          </a:xfrm>
          <a:prstGeom prst="ellipse">
            <a:avLst/>
          </a:prstGeom>
          <a:solidFill>
            <a:srgbClr val="5BB5A2">
              <a:alpha val="15000"/>
            </a:srgbClr>
          </a:solidFill>
          <a:ln w="9525">
            <a:solidFill>
              <a:srgbClr val="5BB5A2">
                <a:alpha val="35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pic>
        <p:nvPicPr>
          <p:cNvPr id="90" name="Image 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992" y="2189866"/>
            <a:ext cx="132588" cy="132588"/>
          </a:xfrm>
          <a:prstGeom prst="rect">
            <a:avLst/>
          </a:prstGeom>
        </p:spPr>
      </p:pic>
      <p:sp>
        <p:nvSpPr>
          <p:cNvPr id="28" name="Text 21">
            <a:extLst>
              <a:ext uri="{FF2B5EF4-FFF2-40B4-BE49-F238E27FC236}">
                <a16:creationId xmlns:a16="http://schemas.microsoft.com/office/drawing/2014/main" id="{B5214F7F-2E8E-46DC-8E86-D4E21F339EA3}"/>
              </a:ext>
            </a:extLst>
          </p:cNvPr>
          <p:cNvSpPr>
            <a:spLocks noGrp="1"/>
          </p:cNvSpPr>
          <p:nvPr/>
        </p:nvSpPr>
        <p:spPr>
          <a:xfrm>
            <a:off x="700980" y="2148334"/>
            <a:ext cx="2523113" cy="15999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sz="90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Share constructive feedback</a:t>
            </a:r>
          </a:p>
        </p:txBody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7988F731-E5AA-4E66-93B2-29990D3C2639}"/>
              </a:ext>
            </a:extLst>
          </p:cNvPr>
          <p:cNvSpPr>
            <a:spLocks noGrp="1"/>
          </p:cNvSpPr>
          <p:nvPr/>
        </p:nvSpPr>
        <p:spPr>
          <a:xfrm>
            <a:off x="400050" y="2665916"/>
            <a:ext cx="2690366" cy="1596478"/>
          </a:xfrm>
          <a:prstGeom prst="roundRect">
            <a:avLst>
              <a:gd name="adj" fmla="val 6778"/>
            </a:avLst>
          </a:prstGeom>
          <a:solidFill>
            <a:srgbClr val="367589"/>
          </a:solidFill>
          <a:ln w="9525">
            <a:solidFill>
              <a:srgbClr val="A8C4CC">
                <a:alpha val="13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30" name="Text 23">
            <a:extLst>
              <a:ext uri="{FF2B5EF4-FFF2-40B4-BE49-F238E27FC236}">
                <a16:creationId xmlns:a16="http://schemas.microsoft.com/office/drawing/2014/main" id="{B622D018-AF3C-4FE5-B91E-8486A92524C8}"/>
              </a:ext>
            </a:extLst>
          </p:cNvPr>
          <p:cNvSpPr>
            <a:spLocks noGrp="1"/>
          </p:cNvSpPr>
          <p:nvPr/>
        </p:nvSpPr>
        <p:spPr>
          <a:xfrm>
            <a:off x="481170" y="2727679"/>
            <a:ext cx="2560026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NOTICE</a:t>
            </a:r>
            <a:endParaRPr sz="620" b="1" dirty="0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Text 24">
            <a:extLst>
              <a:ext uri="{FF2B5EF4-FFF2-40B4-BE49-F238E27FC236}">
                <a16:creationId xmlns:a16="http://schemas.microsoft.com/office/drawing/2014/main" id="{53DADE11-F88E-489A-8C51-723C69DC2DF1}"/>
              </a:ext>
            </a:extLst>
          </p:cNvPr>
          <p:cNvSpPr>
            <a:spLocks noGrp="1"/>
          </p:cNvSpPr>
          <p:nvPr/>
        </p:nvSpPr>
        <p:spPr>
          <a:xfrm>
            <a:off x="478408" y="2901520"/>
            <a:ext cx="2533650" cy="390851"/>
          </a:xfrm>
          <a:prstGeom prst="roundRect">
            <a:avLst>
              <a:gd name="adj" fmla="val 71322"/>
            </a:avLst>
          </a:prstGeom>
          <a:solidFill>
            <a:srgbClr val="5BB5A2">
              <a:alpha val="12000"/>
            </a:srgbClr>
          </a:solidFill>
          <a:ln w="9525">
            <a:solidFill>
              <a:srgbClr val="5BB5A2">
                <a:alpha val="22000"/>
              </a:srgbClr>
            </a:solidFill>
          </a:ln>
        </p:spPr>
        <p:txBody>
          <a:bodyPr wrap="square" lIns="188476" tIns="21590" rIns="86360" bIns="21590" anchor="ctr"/>
          <a:lstStyle/>
          <a:p>
            <a:r>
              <a:rPr lang="en-US" sz="800" b="1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the clinician:</a:t>
            </a:r>
            <a:r>
              <a:rPr lang="en-US" sz="800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What felt most natural? What felt awkward or forced?</a:t>
            </a:r>
            <a:endParaRPr lang="en-US" sz="800" dirty="0">
              <a:solidFill>
                <a:srgbClr val="EBEBEB"/>
              </a:solidFill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D178FF54-FCD8-4754-8730-E4DA99A3FD9E}"/>
              </a:ext>
            </a:extLst>
          </p:cNvPr>
          <p:cNvSpPr>
            <a:spLocks noGrp="1"/>
          </p:cNvSpPr>
          <p:nvPr/>
        </p:nvSpPr>
        <p:spPr>
          <a:xfrm>
            <a:off x="472464" y="3319875"/>
            <a:ext cx="2539594" cy="371802"/>
          </a:xfrm>
          <a:prstGeom prst="roundRect">
            <a:avLst>
              <a:gd name="adj" fmla="val 71322"/>
            </a:avLst>
          </a:prstGeom>
          <a:solidFill>
            <a:srgbClr val="5BB5A2">
              <a:alpha val="12000"/>
            </a:srgbClr>
          </a:solidFill>
          <a:ln w="9525">
            <a:solidFill>
              <a:srgbClr val="5BB5A2">
                <a:alpha val="22000"/>
              </a:srgbClr>
            </a:solidFill>
          </a:ln>
        </p:spPr>
        <p:txBody>
          <a:bodyPr wrap="square" lIns="188476" tIns="21590" rIns="86360" bIns="21590" anchor="ctr"/>
          <a:lstStyle/>
          <a:p>
            <a:r>
              <a:rPr lang="en-US" sz="800" b="1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the client:</a:t>
            </a:r>
            <a:r>
              <a:rPr lang="en-US" sz="800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What was it like to see what was being written about you?</a:t>
            </a:r>
            <a:endParaRPr lang="en-US" sz="800" dirty="0">
              <a:solidFill>
                <a:srgbClr val="EBEBEB"/>
              </a:solidFill>
            </a:endParaRPr>
          </a:p>
        </p:txBody>
      </p:sp>
      <p:sp>
        <p:nvSpPr>
          <p:cNvPr id="35" name="Text 26">
            <a:extLst>
              <a:ext uri="{FF2B5EF4-FFF2-40B4-BE49-F238E27FC236}">
                <a16:creationId xmlns:a16="http://schemas.microsoft.com/office/drawing/2014/main" id="{01A9D738-7134-4A72-9E04-3BCE9BCB70CD}"/>
              </a:ext>
            </a:extLst>
          </p:cNvPr>
          <p:cNvSpPr>
            <a:spLocks noGrp="1"/>
          </p:cNvSpPr>
          <p:nvPr/>
        </p:nvSpPr>
        <p:spPr>
          <a:xfrm>
            <a:off x="481170" y="3719181"/>
            <a:ext cx="2530888" cy="390850"/>
          </a:xfrm>
          <a:prstGeom prst="roundRect">
            <a:avLst>
              <a:gd name="adj" fmla="val 71322"/>
            </a:avLst>
          </a:prstGeom>
          <a:solidFill>
            <a:srgbClr val="EBEBEB">
              <a:alpha val="12000"/>
            </a:srgbClr>
          </a:solidFill>
          <a:ln w="9525">
            <a:solidFill>
              <a:srgbClr val="5BB5A2">
                <a:alpha val="22000"/>
              </a:srgbClr>
            </a:solidFill>
          </a:ln>
        </p:spPr>
        <p:txBody>
          <a:bodyPr wrap="square" lIns="188476" tIns="21590" rIns="86360" bIns="21590" anchor="ctr"/>
          <a:lstStyle/>
          <a:p>
            <a:r>
              <a:rPr lang="en-US" sz="800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you do </a:t>
            </a:r>
            <a:r>
              <a:rPr lang="en-US" sz="800" b="1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differently</a:t>
            </a:r>
            <a:r>
              <a:rPr lang="en-US" sz="800" dirty="0">
                <a:solidFill>
                  <a:srgbClr val="EBEB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if this had been a real session?</a:t>
            </a:r>
            <a:endParaRPr lang="en-US" sz="800" dirty="0">
              <a:solidFill>
                <a:srgbClr val="EBEBEB"/>
              </a:solidFill>
            </a:endParaRPr>
          </a:p>
        </p:txBody>
      </p:sp>
      <p:sp>
        <p:nvSpPr>
          <p:cNvPr id="37" name="Text 27">
            <a:extLst>
              <a:ext uri="{FF2B5EF4-FFF2-40B4-BE49-F238E27FC236}">
                <a16:creationId xmlns:a16="http://schemas.microsoft.com/office/drawing/2014/main" id="{C194421F-87F4-41A1-9DCB-791CAF29BB14}"/>
              </a:ext>
            </a:extLst>
          </p:cNvPr>
          <p:cNvSpPr>
            <a:spLocks noGrp="1"/>
          </p:cNvSpPr>
          <p:nvPr/>
        </p:nvSpPr>
        <p:spPr>
          <a:xfrm>
            <a:off x="3576194" y="2972951"/>
            <a:ext cx="5167756" cy="479375"/>
          </a:xfrm>
          <a:prstGeom prst="roundRect">
            <a:avLst>
              <a:gd name="adj" fmla="val 23386"/>
            </a:avLst>
          </a:prstGeom>
          <a:solidFill>
            <a:srgbClr val="5BB5A2">
              <a:alpha val="13000"/>
            </a:srgbClr>
          </a:solidFill>
          <a:ln w="9525">
            <a:solidFill>
              <a:srgbClr val="5BB5A2">
                <a:alpha val="28000"/>
              </a:srgbClr>
            </a:solidFill>
          </a:ln>
        </p:spPr>
        <p:txBody>
          <a:bodyPr wrap="none" anchor="t"/>
          <a:lstStyle/>
          <a:p>
            <a:pPr marL="0" indent="0">
              <a:buNone/>
            </a:pPr>
            <a:endParaRPr/>
          </a:p>
        </p:txBody>
      </p:sp>
      <p:sp>
        <p:nvSpPr>
          <p:cNvPr id="38" name="Text 28">
            <a:extLst>
              <a:ext uri="{FF2B5EF4-FFF2-40B4-BE49-F238E27FC236}">
                <a16:creationId xmlns:a16="http://schemas.microsoft.com/office/drawing/2014/main" id="{4E674AB6-EC93-4A69-ACA7-A81BFC444CD7}"/>
              </a:ext>
            </a:extLst>
          </p:cNvPr>
          <p:cNvSpPr>
            <a:spLocks noGrp="1"/>
          </p:cNvSpPr>
          <p:nvPr/>
        </p:nvSpPr>
        <p:spPr>
          <a:xfrm>
            <a:off x="3924587" y="3069695"/>
            <a:ext cx="1536229" cy="241479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buNone/>
            </a:pPr>
            <a:r>
              <a:rPr sz="84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Debrief together</a:t>
            </a:r>
          </a:p>
        </p:txBody>
      </p:sp>
      <p:pic>
        <p:nvPicPr>
          <p:cNvPr id="102" name="Image 8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3599" y="3111221"/>
            <a:ext cx="202834" cy="202834"/>
          </a:xfrm>
          <a:prstGeom prst="rect">
            <a:avLst/>
          </a:prstGeom>
        </p:spPr>
      </p:pic>
      <p:sp>
        <p:nvSpPr>
          <p:cNvPr id="40" name="Text 29">
            <a:extLst>
              <a:ext uri="{FF2B5EF4-FFF2-40B4-BE49-F238E27FC236}">
                <a16:creationId xmlns:a16="http://schemas.microsoft.com/office/drawing/2014/main" id="{48254E87-49B6-4F45-9580-5438FCA56BBA}"/>
              </a:ext>
            </a:extLst>
          </p:cNvPr>
          <p:cNvSpPr>
            <a:spLocks noGrp="1"/>
          </p:cNvSpPr>
          <p:nvPr/>
        </p:nvSpPr>
        <p:spPr>
          <a:xfrm>
            <a:off x="3557141" y="1102221"/>
            <a:ext cx="5705490" cy="118021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sz="620" b="1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USE YOUR PACKET</a:t>
            </a:r>
          </a:p>
        </p:txBody>
      </p:sp>
      <p:sp>
        <p:nvSpPr>
          <p:cNvPr id="41" name="Text 30">
            <a:extLst>
              <a:ext uri="{FF2B5EF4-FFF2-40B4-BE49-F238E27FC236}">
                <a16:creationId xmlns:a16="http://schemas.microsoft.com/office/drawing/2014/main" id="{68B85C2A-DBFB-491F-AC74-018B20C309CF}"/>
              </a:ext>
            </a:extLst>
          </p:cNvPr>
          <p:cNvSpPr>
            <a:spLocks noGrp="1"/>
          </p:cNvSpPr>
          <p:nvPr/>
        </p:nvSpPr>
        <p:spPr>
          <a:xfrm>
            <a:off x="3557141" y="1291233"/>
            <a:ext cx="5186809" cy="479375"/>
          </a:xfrm>
          <a:prstGeom prst="roundRect">
            <a:avLst>
              <a:gd name="adj" fmla="val 14836"/>
            </a:avLst>
          </a:prstGeom>
          <a:solidFill>
            <a:srgbClr val="264D61"/>
          </a:solidFill>
          <a:ln w="9525">
            <a:solidFill>
              <a:srgbClr val="A8C4CC">
                <a:alpha val="1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42" name="Text 31">
            <a:extLst>
              <a:ext uri="{FF2B5EF4-FFF2-40B4-BE49-F238E27FC236}">
                <a16:creationId xmlns:a16="http://schemas.microsoft.com/office/drawing/2014/main" id="{1801F58C-0CC2-4AE4-9F53-B74FF295E9ED}"/>
              </a:ext>
            </a:extLst>
          </p:cNvPr>
          <p:cNvSpPr>
            <a:spLocks noGrp="1"/>
          </p:cNvSpPr>
          <p:nvPr/>
        </p:nvSpPr>
        <p:spPr>
          <a:xfrm>
            <a:off x="3673227" y="1394668"/>
            <a:ext cx="173206" cy="15746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240"/>
              </a:lnSpc>
              <a:buNone/>
            </a:pPr>
            <a:r>
              <a:rPr sz="1240" b="1">
                <a:solidFill>
                  <a:srgbClr val="5BB5A2"/>
                </a:solidFill>
                <a:latin typeface="Calibri Light"/>
                <a:ea typeface="Calibri Light"/>
                <a:cs typeface="Calibri Light"/>
              </a:rPr>
              <a:t>1</a:t>
            </a:r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884391C6-48C0-414B-BA20-921F47DCD3E7}"/>
              </a:ext>
            </a:extLst>
          </p:cNvPr>
          <p:cNvSpPr>
            <a:spLocks noGrp="1"/>
          </p:cNvSpPr>
          <p:nvPr/>
        </p:nvSpPr>
        <p:spPr>
          <a:xfrm>
            <a:off x="3917007" y="1387078"/>
            <a:ext cx="3355747" cy="13870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92"/>
              </a:lnSpc>
              <a:buNone/>
            </a:pPr>
            <a:r>
              <a:rPr lang="en-US" sz="840" b="1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Select a client</a:t>
            </a:r>
            <a:endParaRPr sz="840" b="1" dirty="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CB5461AF-0917-49CE-9572-DE4574086A21}"/>
              </a:ext>
            </a:extLst>
          </p:cNvPr>
          <p:cNvSpPr>
            <a:spLocks noGrp="1"/>
          </p:cNvSpPr>
          <p:nvPr/>
        </p:nvSpPr>
        <p:spPr>
          <a:xfrm>
            <a:off x="3917007" y="1539627"/>
            <a:ext cx="3355747" cy="135136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64"/>
              </a:lnSpc>
              <a:buNone/>
            </a:pPr>
            <a:endParaRPr sz="760" dirty="0">
              <a:solidFill>
                <a:srgbClr val="A8C4C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Text 34">
            <a:extLst>
              <a:ext uri="{FF2B5EF4-FFF2-40B4-BE49-F238E27FC236}">
                <a16:creationId xmlns:a16="http://schemas.microsoft.com/office/drawing/2014/main" id="{F0D3847F-86D7-4D08-8705-A33F976CE173}"/>
              </a:ext>
            </a:extLst>
          </p:cNvPr>
          <p:cNvSpPr>
            <a:spLocks noGrp="1"/>
          </p:cNvSpPr>
          <p:nvPr/>
        </p:nvSpPr>
        <p:spPr>
          <a:xfrm>
            <a:off x="3557141" y="1835348"/>
            <a:ext cx="5186809" cy="479375"/>
          </a:xfrm>
          <a:prstGeom prst="roundRect">
            <a:avLst>
              <a:gd name="adj" fmla="val 14836"/>
            </a:avLst>
          </a:prstGeom>
          <a:solidFill>
            <a:srgbClr val="264D61"/>
          </a:solidFill>
          <a:ln w="9525">
            <a:solidFill>
              <a:srgbClr val="A8C4CC">
                <a:alpha val="1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46" name="Text 35">
            <a:extLst>
              <a:ext uri="{FF2B5EF4-FFF2-40B4-BE49-F238E27FC236}">
                <a16:creationId xmlns:a16="http://schemas.microsoft.com/office/drawing/2014/main" id="{FA1916C3-BAE2-410B-948A-6273AAA7CC62}"/>
              </a:ext>
            </a:extLst>
          </p:cNvPr>
          <p:cNvSpPr>
            <a:spLocks noGrp="1"/>
          </p:cNvSpPr>
          <p:nvPr/>
        </p:nvSpPr>
        <p:spPr>
          <a:xfrm>
            <a:off x="3673227" y="1938784"/>
            <a:ext cx="173206" cy="15746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240"/>
              </a:lnSpc>
              <a:buNone/>
            </a:pPr>
            <a:r>
              <a:rPr sz="1240" b="1">
                <a:solidFill>
                  <a:srgbClr val="5BB5A2"/>
                </a:solidFill>
                <a:latin typeface="Calibri Light"/>
                <a:ea typeface="Calibri Light"/>
                <a:cs typeface="Calibri Light"/>
              </a:rPr>
              <a:t>2</a:t>
            </a:r>
          </a:p>
        </p:txBody>
      </p:sp>
      <p:sp>
        <p:nvSpPr>
          <p:cNvPr id="47" name="Text 36">
            <a:extLst>
              <a:ext uri="{FF2B5EF4-FFF2-40B4-BE49-F238E27FC236}">
                <a16:creationId xmlns:a16="http://schemas.microsoft.com/office/drawing/2014/main" id="{1599B16D-B45C-4FC8-A275-66D978A7DC3E}"/>
              </a:ext>
            </a:extLst>
          </p:cNvPr>
          <p:cNvSpPr>
            <a:spLocks noGrp="1"/>
          </p:cNvSpPr>
          <p:nvPr/>
        </p:nvSpPr>
        <p:spPr>
          <a:xfrm>
            <a:off x="3917007" y="1931194"/>
            <a:ext cx="4617303" cy="13870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92"/>
              </a:lnSpc>
              <a:buNone/>
            </a:pPr>
            <a:r>
              <a:rPr sz="840" b="1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Use </a:t>
            </a:r>
            <a:r>
              <a:rPr lang="en-US" sz="840" b="1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our normal progress note template</a:t>
            </a:r>
            <a:endParaRPr sz="840" b="1" dirty="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8" name="Text 37">
            <a:extLst>
              <a:ext uri="{FF2B5EF4-FFF2-40B4-BE49-F238E27FC236}">
                <a16:creationId xmlns:a16="http://schemas.microsoft.com/office/drawing/2014/main" id="{D5196F8D-3E13-4650-AE3C-5F2AB522049C}"/>
              </a:ext>
            </a:extLst>
          </p:cNvPr>
          <p:cNvSpPr>
            <a:spLocks noGrp="1"/>
          </p:cNvSpPr>
          <p:nvPr/>
        </p:nvSpPr>
        <p:spPr>
          <a:xfrm>
            <a:off x="3917007" y="2083743"/>
            <a:ext cx="4617303" cy="135136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64"/>
              </a:lnSpc>
              <a:buNone/>
            </a:pPr>
            <a:r>
              <a:rPr sz="760">
                <a:solidFill>
                  <a:srgbClr val="A8C4CC"/>
                </a:solidFill>
                <a:latin typeface="Calibri"/>
                <a:ea typeface="Calibri"/>
                <a:cs typeface="Calibri"/>
              </a:rPr>
              <a:t>Objective · progress · life occurrences · intervention/response · obstacles · plan</a:t>
            </a:r>
          </a:p>
        </p:txBody>
      </p:sp>
      <p:sp>
        <p:nvSpPr>
          <p:cNvPr id="49" name="Text 38">
            <a:extLst>
              <a:ext uri="{FF2B5EF4-FFF2-40B4-BE49-F238E27FC236}">
                <a16:creationId xmlns:a16="http://schemas.microsoft.com/office/drawing/2014/main" id="{F6CDF06E-C8B3-4EC1-9C24-1F4E7BFBBC00}"/>
              </a:ext>
            </a:extLst>
          </p:cNvPr>
          <p:cNvSpPr>
            <a:spLocks noGrp="1"/>
          </p:cNvSpPr>
          <p:nvPr/>
        </p:nvSpPr>
        <p:spPr>
          <a:xfrm>
            <a:off x="3557141" y="2379464"/>
            <a:ext cx="5186809" cy="479375"/>
          </a:xfrm>
          <a:prstGeom prst="roundRect">
            <a:avLst>
              <a:gd name="adj" fmla="val 14836"/>
            </a:avLst>
          </a:prstGeom>
          <a:solidFill>
            <a:srgbClr val="264D61"/>
          </a:solidFill>
          <a:ln w="9525">
            <a:solidFill>
              <a:srgbClr val="A8C4CC">
                <a:alpha val="15000"/>
              </a:srgbClr>
            </a:solidFill>
          </a:ln>
        </p:spPr>
        <p:txBody>
          <a:bodyPr wrap="square" anchor="t"/>
          <a:lstStyle/>
          <a:p>
            <a:pPr marL="0" indent="0">
              <a:buNone/>
            </a:pPr>
            <a:endParaRPr/>
          </a:p>
        </p:txBody>
      </p:sp>
      <p:sp>
        <p:nvSpPr>
          <p:cNvPr id="50" name="Text 39">
            <a:extLst>
              <a:ext uri="{FF2B5EF4-FFF2-40B4-BE49-F238E27FC236}">
                <a16:creationId xmlns:a16="http://schemas.microsoft.com/office/drawing/2014/main" id="{11EEA885-731C-4DDD-9086-900896C871BB}"/>
              </a:ext>
            </a:extLst>
          </p:cNvPr>
          <p:cNvSpPr>
            <a:spLocks noGrp="1"/>
          </p:cNvSpPr>
          <p:nvPr/>
        </p:nvSpPr>
        <p:spPr>
          <a:xfrm>
            <a:off x="3673227" y="2482900"/>
            <a:ext cx="173206" cy="15746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240"/>
              </a:lnSpc>
              <a:buNone/>
            </a:pPr>
            <a:r>
              <a:rPr sz="1240" b="1">
                <a:solidFill>
                  <a:srgbClr val="5BB5A2"/>
                </a:solidFill>
                <a:latin typeface="Calibri Light"/>
                <a:ea typeface="Calibri Light"/>
                <a:cs typeface="Calibri Light"/>
              </a:rPr>
              <a:t>3</a:t>
            </a:r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D7BE6F9D-407D-4F96-92F7-CBADB00C36C9}"/>
              </a:ext>
            </a:extLst>
          </p:cNvPr>
          <p:cNvSpPr>
            <a:spLocks noGrp="1"/>
          </p:cNvSpPr>
          <p:nvPr/>
        </p:nvSpPr>
        <p:spPr>
          <a:xfrm>
            <a:off x="3917007" y="2475309"/>
            <a:ext cx="3150290" cy="13870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marL="0" indent="0" algn="l">
              <a:lnSpc>
                <a:spcPts val="1092"/>
              </a:lnSpc>
              <a:buNone/>
            </a:pPr>
            <a:r>
              <a:rPr sz="840" b="1" dirty="0">
                <a:solidFill>
                  <a:srgbClr val="F2EDE4"/>
                </a:solidFill>
                <a:latin typeface="Calibri"/>
                <a:ea typeface="Calibri"/>
                <a:cs typeface="Calibri"/>
              </a:rPr>
              <a:t>Review the Eleos sample</a:t>
            </a:r>
          </a:p>
        </p:txBody>
      </p:sp>
      <p:sp>
        <p:nvSpPr>
          <p:cNvPr id="52" name="Text 41">
            <a:extLst>
              <a:ext uri="{FF2B5EF4-FFF2-40B4-BE49-F238E27FC236}">
                <a16:creationId xmlns:a16="http://schemas.microsoft.com/office/drawing/2014/main" id="{EFCE8BA1-E48A-41AB-A11A-9665DD137A43}"/>
              </a:ext>
            </a:extLst>
          </p:cNvPr>
          <p:cNvSpPr>
            <a:spLocks noGrp="1"/>
          </p:cNvSpPr>
          <p:nvPr/>
        </p:nvSpPr>
        <p:spPr>
          <a:xfrm>
            <a:off x="3917007" y="2627858"/>
            <a:ext cx="3150290" cy="135136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0" indent="0" algn="l">
              <a:lnSpc>
                <a:spcPts val="1064"/>
              </a:lnSpc>
              <a:buNone/>
            </a:pPr>
            <a:endParaRPr sz="760" i="1" dirty="0">
              <a:solidFill>
                <a:srgbClr val="F2EDE4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273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2116</Words>
  <Application>Microsoft Macintosh PowerPoint</Application>
  <DocSecurity>0</DocSecurity>
  <PresentationFormat>On-screen Show (16:9)</PresentationFormat>
  <Paragraphs>278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Topher Fuqua</cp:lastModifiedBy>
  <cp:revision>3</cp:revision>
  <dcterms:created xsi:type="dcterms:W3CDTF">2026-08-03T05:50:06Z</dcterms:created>
  <dcterms:modified xsi:type="dcterms:W3CDTF">2026-08-05T02:10:13Z</dcterms:modified>
</cp:coreProperties>
</file>